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8"/>
  </p:notesMasterIdLst>
  <p:sldIdLst>
    <p:sldId id="256" r:id="rId2"/>
    <p:sldId id="350" r:id="rId3"/>
    <p:sldId id="291" r:id="rId4"/>
    <p:sldId id="293" r:id="rId5"/>
    <p:sldId id="297" r:id="rId6"/>
    <p:sldId id="298" r:id="rId7"/>
    <p:sldId id="388" r:id="rId8"/>
    <p:sldId id="301" r:id="rId9"/>
    <p:sldId id="303" r:id="rId10"/>
    <p:sldId id="305" r:id="rId11"/>
    <p:sldId id="306" r:id="rId12"/>
    <p:sldId id="307" r:id="rId13"/>
    <p:sldId id="389" r:id="rId14"/>
    <p:sldId id="390" r:id="rId15"/>
    <p:sldId id="308" r:id="rId16"/>
    <p:sldId id="309" r:id="rId17"/>
    <p:sldId id="312" r:id="rId18"/>
    <p:sldId id="314" r:id="rId19"/>
    <p:sldId id="313" r:id="rId20"/>
    <p:sldId id="315" r:id="rId21"/>
    <p:sldId id="392" r:id="rId22"/>
    <p:sldId id="393" r:id="rId23"/>
    <p:sldId id="342" r:id="rId24"/>
    <p:sldId id="327" r:id="rId25"/>
    <p:sldId id="336" r:id="rId26"/>
    <p:sldId id="333" r:id="rId27"/>
    <p:sldId id="341" r:id="rId28"/>
    <p:sldId id="340" r:id="rId29"/>
    <p:sldId id="343" r:id="rId30"/>
    <p:sldId id="344" r:id="rId31"/>
    <p:sldId id="345" r:id="rId32"/>
    <p:sldId id="346" r:id="rId33"/>
    <p:sldId id="347" r:id="rId34"/>
    <p:sldId id="348" r:id="rId35"/>
    <p:sldId id="349" r:id="rId36"/>
    <p:sldId id="395" r:id="rId37"/>
    <p:sldId id="396" r:id="rId38"/>
    <p:sldId id="397" r:id="rId39"/>
    <p:sldId id="398" r:id="rId40"/>
    <p:sldId id="399" r:id="rId41"/>
    <p:sldId id="400" r:id="rId42"/>
    <p:sldId id="436" r:id="rId43"/>
    <p:sldId id="437" r:id="rId44"/>
    <p:sldId id="438" r:id="rId45"/>
    <p:sldId id="401" r:id="rId46"/>
    <p:sldId id="402" r:id="rId47"/>
    <p:sldId id="403" r:id="rId48"/>
    <p:sldId id="404" r:id="rId49"/>
    <p:sldId id="405" r:id="rId50"/>
    <p:sldId id="406" r:id="rId51"/>
    <p:sldId id="407" r:id="rId52"/>
    <p:sldId id="408" r:id="rId53"/>
    <p:sldId id="409" r:id="rId54"/>
    <p:sldId id="410" r:id="rId55"/>
    <p:sldId id="411" r:id="rId56"/>
    <p:sldId id="412" r:id="rId57"/>
    <p:sldId id="413" r:id="rId58"/>
    <p:sldId id="414" r:id="rId59"/>
    <p:sldId id="415" r:id="rId60"/>
    <p:sldId id="416" r:id="rId61"/>
    <p:sldId id="417" r:id="rId62"/>
    <p:sldId id="418" r:id="rId63"/>
    <p:sldId id="419" r:id="rId64"/>
    <p:sldId id="420" r:id="rId65"/>
    <p:sldId id="421" r:id="rId66"/>
    <p:sldId id="422" r:id="rId67"/>
    <p:sldId id="423" r:id="rId68"/>
    <p:sldId id="424" r:id="rId69"/>
    <p:sldId id="425" r:id="rId70"/>
    <p:sldId id="426" r:id="rId71"/>
    <p:sldId id="427" r:id="rId72"/>
    <p:sldId id="428" r:id="rId73"/>
    <p:sldId id="429" r:id="rId74"/>
    <p:sldId id="440" r:id="rId75"/>
    <p:sldId id="430" r:id="rId76"/>
    <p:sldId id="431" r:id="rId77"/>
    <p:sldId id="432" r:id="rId78"/>
    <p:sldId id="433" r:id="rId79"/>
    <p:sldId id="434" r:id="rId80"/>
    <p:sldId id="441" r:id="rId81"/>
    <p:sldId id="442" r:id="rId82"/>
    <p:sldId id="443" r:id="rId83"/>
    <p:sldId id="444" r:id="rId84"/>
    <p:sldId id="445" r:id="rId85"/>
    <p:sldId id="446" r:id="rId86"/>
    <p:sldId id="447" r:id="rId87"/>
    <p:sldId id="448" r:id="rId88"/>
    <p:sldId id="449" r:id="rId89"/>
    <p:sldId id="450" r:id="rId90"/>
    <p:sldId id="451" r:id="rId91"/>
    <p:sldId id="452" r:id="rId92"/>
    <p:sldId id="453" r:id="rId93"/>
    <p:sldId id="454" r:id="rId94"/>
    <p:sldId id="455" r:id="rId95"/>
    <p:sldId id="456" r:id="rId96"/>
    <p:sldId id="457" r:id="rId97"/>
    <p:sldId id="458" r:id="rId98"/>
    <p:sldId id="459" r:id="rId99"/>
    <p:sldId id="460" r:id="rId100"/>
    <p:sldId id="461" r:id="rId101"/>
    <p:sldId id="462" r:id="rId102"/>
    <p:sldId id="463" r:id="rId103"/>
    <p:sldId id="464" r:id="rId104"/>
    <p:sldId id="465" r:id="rId105"/>
    <p:sldId id="466" r:id="rId106"/>
    <p:sldId id="467" r:id="rId107"/>
    <p:sldId id="468" r:id="rId108"/>
    <p:sldId id="469" r:id="rId109"/>
    <p:sldId id="470" r:id="rId110"/>
    <p:sldId id="471" r:id="rId111"/>
    <p:sldId id="472" r:id="rId112"/>
    <p:sldId id="473" r:id="rId113"/>
    <p:sldId id="474" r:id="rId114"/>
    <p:sldId id="475" r:id="rId115"/>
    <p:sldId id="476" r:id="rId116"/>
    <p:sldId id="477"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62" autoAdjust="0"/>
    <p:restoredTop sz="94660"/>
  </p:normalViewPr>
  <p:slideViewPr>
    <p:cSldViewPr snapToGrid="0">
      <p:cViewPr>
        <p:scale>
          <a:sx n="50" d="100"/>
          <a:sy n="50" d="100"/>
        </p:scale>
        <p:origin x="-60" y="-5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2E846C-39FA-47B3-A1A1-0BD22990AD12}" type="datetimeFigureOut">
              <a:rPr lang="en-IN" smtClean="0"/>
              <a:t>15-01-2023</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8D3561-B5F4-44CC-93DD-5C614C91930B}" type="slidenum">
              <a:rPr lang="en-IN" smtClean="0"/>
              <a:t>‹#›</a:t>
            </a:fld>
            <a:endParaRPr lang="en-IN"/>
          </a:p>
        </p:txBody>
      </p:sp>
    </p:spTree>
    <p:extLst>
      <p:ext uri="{BB962C8B-B14F-4D97-AF65-F5344CB8AC3E}">
        <p14:creationId xmlns:p14="http://schemas.microsoft.com/office/powerpoint/2010/main" val="3511462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48EDD25F-19B6-4660-A092-40617E293E21}" type="slidenum">
              <a:rPr lang="en-IN" smtClean="0"/>
              <a:pPr eaLnBrk="1" hangingPunct="1"/>
              <a:t>85</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A0A2A0-39BE-4F22-B4FC-5C83B80505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416D814D-2D0C-4A55-98CF-E367D2F033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4818205E-F20F-4405-ADB3-42479ECBA30C}"/>
              </a:ext>
            </a:extLst>
          </p:cNvPr>
          <p:cNvSpPr>
            <a:spLocks noGrp="1"/>
          </p:cNvSpPr>
          <p:nvPr>
            <p:ph type="dt" sz="half" idx="10"/>
          </p:nvPr>
        </p:nvSpPr>
        <p:spPr/>
        <p:txBody>
          <a:bodyPr/>
          <a:lstStyle/>
          <a:p>
            <a:fld id="{217BD795-336A-4CCB-9901-43092B425080}" type="datetimeFigureOut">
              <a:rPr lang="en-IN" smtClean="0"/>
              <a:t>15-01-2023</a:t>
            </a:fld>
            <a:endParaRPr lang="en-IN"/>
          </a:p>
        </p:txBody>
      </p:sp>
      <p:sp>
        <p:nvSpPr>
          <p:cNvPr id="5" name="Footer Placeholder 4">
            <a:extLst>
              <a:ext uri="{FF2B5EF4-FFF2-40B4-BE49-F238E27FC236}">
                <a16:creationId xmlns:a16="http://schemas.microsoft.com/office/drawing/2014/main" xmlns="" id="{05E03ECC-8B6C-4B31-9A31-A844A6CC6F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4CFE44FC-F37D-4609-8D50-0FBD59D40A23}"/>
              </a:ext>
            </a:extLst>
          </p:cNvPr>
          <p:cNvSpPr>
            <a:spLocks noGrp="1"/>
          </p:cNvSpPr>
          <p:nvPr>
            <p:ph type="sldNum" sz="quarter" idx="12"/>
          </p:nvPr>
        </p:nvSpPr>
        <p:spPr/>
        <p:txBody>
          <a:bodyPr/>
          <a:lstStyle/>
          <a:p>
            <a:fld id="{505B5044-8D26-4174-8D72-C78C42A448B9}" type="slidenum">
              <a:rPr lang="en-IN" smtClean="0"/>
              <a:t>‹#›</a:t>
            </a:fld>
            <a:endParaRPr lang="en-IN"/>
          </a:p>
        </p:txBody>
      </p:sp>
    </p:spTree>
    <p:extLst>
      <p:ext uri="{BB962C8B-B14F-4D97-AF65-F5344CB8AC3E}">
        <p14:creationId xmlns:p14="http://schemas.microsoft.com/office/powerpoint/2010/main" val="2239475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28084E-A68A-4D01-960B-1EE3E4E7D67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EC3F8C3E-AD44-438B-A2F9-1856CDBE9F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119C3A9C-5E8E-4481-9D30-D63182B4C250}"/>
              </a:ext>
            </a:extLst>
          </p:cNvPr>
          <p:cNvSpPr>
            <a:spLocks noGrp="1"/>
          </p:cNvSpPr>
          <p:nvPr>
            <p:ph type="dt" sz="half" idx="10"/>
          </p:nvPr>
        </p:nvSpPr>
        <p:spPr/>
        <p:txBody>
          <a:bodyPr/>
          <a:lstStyle/>
          <a:p>
            <a:fld id="{217BD795-336A-4CCB-9901-43092B425080}" type="datetimeFigureOut">
              <a:rPr lang="en-IN" smtClean="0"/>
              <a:t>15-01-2023</a:t>
            </a:fld>
            <a:endParaRPr lang="en-IN"/>
          </a:p>
        </p:txBody>
      </p:sp>
      <p:sp>
        <p:nvSpPr>
          <p:cNvPr id="5" name="Footer Placeholder 4">
            <a:extLst>
              <a:ext uri="{FF2B5EF4-FFF2-40B4-BE49-F238E27FC236}">
                <a16:creationId xmlns:a16="http://schemas.microsoft.com/office/drawing/2014/main" xmlns="" id="{4B1889E8-BE2F-49BD-9537-7929D66E27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17485E8C-A90F-4886-B229-AD9CCAC372BC}"/>
              </a:ext>
            </a:extLst>
          </p:cNvPr>
          <p:cNvSpPr>
            <a:spLocks noGrp="1"/>
          </p:cNvSpPr>
          <p:nvPr>
            <p:ph type="sldNum" sz="quarter" idx="12"/>
          </p:nvPr>
        </p:nvSpPr>
        <p:spPr/>
        <p:txBody>
          <a:bodyPr/>
          <a:lstStyle/>
          <a:p>
            <a:fld id="{505B5044-8D26-4174-8D72-C78C42A448B9}" type="slidenum">
              <a:rPr lang="en-IN" smtClean="0"/>
              <a:t>‹#›</a:t>
            </a:fld>
            <a:endParaRPr lang="en-IN"/>
          </a:p>
        </p:txBody>
      </p:sp>
    </p:spTree>
    <p:extLst>
      <p:ext uri="{BB962C8B-B14F-4D97-AF65-F5344CB8AC3E}">
        <p14:creationId xmlns:p14="http://schemas.microsoft.com/office/powerpoint/2010/main" val="2432120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23C3E5D-44E1-4B2B-9D3B-8E05D858878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C0E7F91E-06D6-4B0A-B78A-633630B564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303B4DC0-9898-4B5D-B19D-FB876725C756}"/>
              </a:ext>
            </a:extLst>
          </p:cNvPr>
          <p:cNvSpPr>
            <a:spLocks noGrp="1"/>
          </p:cNvSpPr>
          <p:nvPr>
            <p:ph type="dt" sz="half" idx="10"/>
          </p:nvPr>
        </p:nvSpPr>
        <p:spPr/>
        <p:txBody>
          <a:bodyPr/>
          <a:lstStyle/>
          <a:p>
            <a:fld id="{217BD795-336A-4CCB-9901-43092B425080}" type="datetimeFigureOut">
              <a:rPr lang="en-IN" smtClean="0"/>
              <a:t>15-01-2023</a:t>
            </a:fld>
            <a:endParaRPr lang="en-IN"/>
          </a:p>
        </p:txBody>
      </p:sp>
      <p:sp>
        <p:nvSpPr>
          <p:cNvPr id="5" name="Footer Placeholder 4">
            <a:extLst>
              <a:ext uri="{FF2B5EF4-FFF2-40B4-BE49-F238E27FC236}">
                <a16:creationId xmlns:a16="http://schemas.microsoft.com/office/drawing/2014/main" xmlns="" id="{D5B61812-BA8A-4C77-8727-18A150954B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B52BF809-75CA-4E27-8419-18F69E6E37E1}"/>
              </a:ext>
            </a:extLst>
          </p:cNvPr>
          <p:cNvSpPr>
            <a:spLocks noGrp="1"/>
          </p:cNvSpPr>
          <p:nvPr>
            <p:ph type="sldNum" sz="quarter" idx="12"/>
          </p:nvPr>
        </p:nvSpPr>
        <p:spPr/>
        <p:txBody>
          <a:bodyPr/>
          <a:lstStyle/>
          <a:p>
            <a:fld id="{505B5044-8D26-4174-8D72-C78C42A448B9}" type="slidenum">
              <a:rPr lang="en-IN" smtClean="0"/>
              <a:t>‹#›</a:t>
            </a:fld>
            <a:endParaRPr lang="en-IN"/>
          </a:p>
        </p:txBody>
      </p:sp>
    </p:spTree>
    <p:extLst>
      <p:ext uri="{BB962C8B-B14F-4D97-AF65-F5344CB8AC3E}">
        <p14:creationId xmlns:p14="http://schemas.microsoft.com/office/powerpoint/2010/main" val="3486359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5AEEA0-80B6-41D1-8D17-A2D4D97AFCD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1AB6F913-E7F0-4076-8CA6-3E9D198BEF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19FB895E-8172-462B-9682-1043886DD91C}"/>
              </a:ext>
            </a:extLst>
          </p:cNvPr>
          <p:cNvSpPr>
            <a:spLocks noGrp="1"/>
          </p:cNvSpPr>
          <p:nvPr>
            <p:ph type="dt" sz="half" idx="10"/>
          </p:nvPr>
        </p:nvSpPr>
        <p:spPr/>
        <p:txBody>
          <a:bodyPr/>
          <a:lstStyle/>
          <a:p>
            <a:fld id="{217BD795-336A-4CCB-9901-43092B425080}" type="datetimeFigureOut">
              <a:rPr lang="en-IN" smtClean="0"/>
              <a:t>15-01-2023</a:t>
            </a:fld>
            <a:endParaRPr lang="en-IN"/>
          </a:p>
        </p:txBody>
      </p:sp>
      <p:sp>
        <p:nvSpPr>
          <p:cNvPr id="5" name="Footer Placeholder 4">
            <a:extLst>
              <a:ext uri="{FF2B5EF4-FFF2-40B4-BE49-F238E27FC236}">
                <a16:creationId xmlns:a16="http://schemas.microsoft.com/office/drawing/2014/main" xmlns="" id="{3F5FA00C-C076-419C-9A94-D73310BF9C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8E19182-CC8F-4C40-B356-C6F7C372B746}"/>
              </a:ext>
            </a:extLst>
          </p:cNvPr>
          <p:cNvSpPr>
            <a:spLocks noGrp="1"/>
          </p:cNvSpPr>
          <p:nvPr>
            <p:ph type="sldNum" sz="quarter" idx="12"/>
          </p:nvPr>
        </p:nvSpPr>
        <p:spPr/>
        <p:txBody>
          <a:bodyPr/>
          <a:lstStyle/>
          <a:p>
            <a:fld id="{505B5044-8D26-4174-8D72-C78C42A448B9}" type="slidenum">
              <a:rPr lang="en-IN" smtClean="0"/>
              <a:t>‹#›</a:t>
            </a:fld>
            <a:endParaRPr lang="en-IN"/>
          </a:p>
        </p:txBody>
      </p:sp>
    </p:spTree>
    <p:extLst>
      <p:ext uri="{BB962C8B-B14F-4D97-AF65-F5344CB8AC3E}">
        <p14:creationId xmlns:p14="http://schemas.microsoft.com/office/powerpoint/2010/main" val="2662121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D33786-4786-4F2C-B176-8043626AFE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2CE24287-1791-47E7-B075-030F1C45AB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7A35EF67-4C96-48B7-A5D1-52F573D13585}"/>
              </a:ext>
            </a:extLst>
          </p:cNvPr>
          <p:cNvSpPr>
            <a:spLocks noGrp="1"/>
          </p:cNvSpPr>
          <p:nvPr>
            <p:ph type="dt" sz="half" idx="10"/>
          </p:nvPr>
        </p:nvSpPr>
        <p:spPr/>
        <p:txBody>
          <a:bodyPr/>
          <a:lstStyle/>
          <a:p>
            <a:fld id="{217BD795-336A-4CCB-9901-43092B425080}" type="datetimeFigureOut">
              <a:rPr lang="en-IN" smtClean="0"/>
              <a:t>15-01-2023</a:t>
            </a:fld>
            <a:endParaRPr lang="en-IN"/>
          </a:p>
        </p:txBody>
      </p:sp>
      <p:sp>
        <p:nvSpPr>
          <p:cNvPr id="5" name="Footer Placeholder 4">
            <a:extLst>
              <a:ext uri="{FF2B5EF4-FFF2-40B4-BE49-F238E27FC236}">
                <a16:creationId xmlns:a16="http://schemas.microsoft.com/office/drawing/2014/main" xmlns="" id="{570739D8-90BA-4E83-87D7-890545434F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F084595-7CD2-4CDE-9E17-9AD2BBF443BA}"/>
              </a:ext>
            </a:extLst>
          </p:cNvPr>
          <p:cNvSpPr>
            <a:spLocks noGrp="1"/>
          </p:cNvSpPr>
          <p:nvPr>
            <p:ph type="sldNum" sz="quarter" idx="12"/>
          </p:nvPr>
        </p:nvSpPr>
        <p:spPr/>
        <p:txBody>
          <a:bodyPr/>
          <a:lstStyle/>
          <a:p>
            <a:fld id="{505B5044-8D26-4174-8D72-C78C42A448B9}" type="slidenum">
              <a:rPr lang="en-IN" smtClean="0"/>
              <a:t>‹#›</a:t>
            </a:fld>
            <a:endParaRPr lang="en-IN"/>
          </a:p>
        </p:txBody>
      </p:sp>
    </p:spTree>
    <p:extLst>
      <p:ext uri="{BB962C8B-B14F-4D97-AF65-F5344CB8AC3E}">
        <p14:creationId xmlns:p14="http://schemas.microsoft.com/office/powerpoint/2010/main" val="1076712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EE90A7-3055-4327-9126-11B0CE62C3E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BF090DCC-7793-4B14-ABFA-DB8F4D2709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71CDF4F6-558C-40D2-AB7A-C7CF06741C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98CD16AB-F5F1-4FB8-BBBF-A621A76A11DE}"/>
              </a:ext>
            </a:extLst>
          </p:cNvPr>
          <p:cNvSpPr>
            <a:spLocks noGrp="1"/>
          </p:cNvSpPr>
          <p:nvPr>
            <p:ph type="dt" sz="half" idx="10"/>
          </p:nvPr>
        </p:nvSpPr>
        <p:spPr/>
        <p:txBody>
          <a:bodyPr/>
          <a:lstStyle/>
          <a:p>
            <a:fld id="{217BD795-336A-4CCB-9901-43092B425080}" type="datetimeFigureOut">
              <a:rPr lang="en-IN" smtClean="0"/>
              <a:t>15-01-2023</a:t>
            </a:fld>
            <a:endParaRPr lang="en-IN"/>
          </a:p>
        </p:txBody>
      </p:sp>
      <p:sp>
        <p:nvSpPr>
          <p:cNvPr id="6" name="Footer Placeholder 5">
            <a:extLst>
              <a:ext uri="{FF2B5EF4-FFF2-40B4-BE49-F238E27FC236}">
                <a16:creationId xmlns:a16="http://schemas.microsoft.com/office/drawing/2014/main" xmlns="" id="{2C032232-1C92-4CFF-8ADB-F0214D1AE62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5F571684-07B3-4942-BC23-FDA76D8B2D04}"/>
              </a:ext>
            </a:extLst>
          </p:cNvPr>
          <p:cNvSpPr>
            <a:spLocks noGrp="1"/>
          </p:cNvSpPr>
          <p:nvPr>
            <p:ph type="sldNum" sz="quarter" idx="12"/>
          </p:nvPr>
        </p:nvSpPr>
        <p:spPr/>
        <p:txBody>
          <a:bodyPr/>
          <a:lstStyle/>
          <a:p>
            <a:fld id="{505B5044-8D26-4174-8D72-C78C42A448B9}" type="slidenum">
              <a:rPr lang="en-IN" smtClean="0"/>
              <a:t>‹#›</a:t>
            </a:fld>
            <a:endParaRPr lang="en-IN"/>
          </a:p>
        </p:txBody>
      </p:sp>
    </p:spTree>
    <p:extLst>
      <p:ext uri="{BB962C8B-B14F-4D97-AF65-F5344CB8AC3E}">
        <p14:creationId xmlns:p14="http://schemas.microsoft.com/office/powerpoint/2010/main" val="2084243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CD6059-353E-4867-AFE3-F08D622222B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0B5F3730-E64A-41F8-9464-116B65CB2B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19C9CD03-0A63-4E2D-B202-7C81F9D671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C50407B8-C9D8-4FAF-B51D-21C870B50C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9CEAB6D6-2218-451B-BFCA-9763827C70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9D593A98-759F-43D4-8C05-01F6CCC784D1}"/>
              </a:ext>
            </a:extLst>
          </p:cNvPr>
          <p:cNvSpPr>
            <a:spLocks noGrp="1"/>
          </p:cNvSpPr>
          <p:nvPr>
            <p:ph type="dt" sz="half" idx="10"/>
          </p:nvPr>
        </p:nvSpPr>
        <p:spPr/>
        <p:txBody>
          <a:bodyPr/>
          <a:lstStyle/>
          <a:p>
            <a:fld id="{217BD795-336A-4CCB-9901-43092B425080}" type="datetimeFigureOut">
              <a:rPr lang="en-IN" smtClean="0"/>
              <a:t>15-01-2023</a:t>
            </a:fld>
            <a:endParaRPr lang="en-IN"/>
          </a:p>
        </p:txBody>
      </p:sp>
      <p:sp>
        <p:nvSpPr>
          <p:cNvPr id="8" name="Footer Placeholder 7">
            <a:extLst>
              <a:ext uri="{FF2B5EF4-FFF2-40B4-BE49-F238E27FC236}">
                <a16:creationId xmlns:a16="http://schemas.microsoft.com/office/drawing/2014/main" xmlns="" id="{90C6229E-1E99-4EBB-81E2-658A2228F94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F61A00B4-7CA7-4D5A-9071-A8612EC5941B}"/>
              </a:ext>
            </a:extLst>
          </p:cNvPr>
          <p:cNvSpPr>
            <a:spLocks noGrp="1"/>
          </p:cNvSpPr>
          <p:nvPr>
            <p:ph type="sldNum" sz="quarter" idx="12"/>
          </p:nvPr>
        </p:nvSpPr>
        <p:spPr/>
        <p:txBody>
          <a:bodyPr/>
          <a:lstStyle/>
          <a:p>
            <a:fld id="{505B5044-8D26-4174-8D72-C78C42A448B9}" type="slidenum">
              <a:rPr lang="en-IN" smtClean="0"/>
              <a:t>‹#›</a:t>
            </a:fld>
            <a:endParaRPr lang="en-IN"/>
          </a:p>
        </p:txBody>
      </p:sp>
    </p:spTree>
    <p:extLst>
      <p:ext uri="{BB962C8B-B14F-4D97-AF65-F5344CB8AC3E}">
        <p14:creationId xmlns:p14="http://schemas.microsoft.com/office/powerpoint/2010/main" val="2426740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334969-2FE7-413C-8DEF-EA1734538DB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19A20C21-07C0-4E77-A128-CF351EB64617}"/>
              </a:ext>
            </a:extLst>
          </p:cNvPr>
          <p:cNvSpPr>
            <a:spLocks noGrp="1"/>
          </p:cNvSpPr>
          <p:nvPr>
            <p:ph type="dt" sz="half" idx="10"/>
          </p:nvPr>
        </p:nvSpPr>
        <p:spPr/>
        <p:txBody>
          <a:bodyPr/>
          <a:lstStyle/>
          <a:p>
            <a:fld id="{217BD795-336A-4CCB-9901-43092B425080}" type="datetimeFigureOut">
              <a:rPr lang="en-IN" smtClean="0"/>
              <a:t>15-01-2023</a:t>
            </a:fld>
            <a:endParaRPr lang="en-IN"/>
          </a:p>
        </p:txBody>
      </p:sp>
      <p:sp>
        <p:nvSpPr>
          <p:cNvPr id="4" name="Footer Placeholder 3">
            <a:extLst>
              <a:ext uri="{FF2B5EF4-FFF2-40B4-BE49-F238E27FC236}">
                <a16:creationId xmlns:a16="http://schemas.microsoft.com/office/drawing/2014/main" xmlns="" id="{39B91115-610B-4DA1-BEE1-ED9B3594A13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411540DE-54A8-4F78-94F0-CE5D1220CBE3}"/>
              </a:ext>
            </a:extLst>
          </p:cNvPr>
          <p:cNvSpPr>
            <a:spLocks noGrp="1"/>
          </p:cNvSpPr>
          <p:nvPr>
            <p:ph type="sldNum" sz="quarter" idx="12"/>
          </p:nvPr>
        </p:nvSpPr>
        <p:spPr/>
        <p:txBody>
          <a:bodyPr/>
          <a:lstStyle/>
          <a:p>
            <a:fld id="{505B5044-8D26-4174-8D72-C78C42A448B9}" type="slidenum">
              <a:rPr lang="en-IN" smtClean="0"/>
              <a:t>‹#›</a:t>
            </a:fld>
            <a:endParaRPr lang="en-IN"/>
          </a:p>
        </p:txBody>
      </p:sp>
    </p:spTree>
    <p:extLst>
      <p:ext uri="{BB962C8B-B14F-4D97-AF65-F5344CB8AC3E}">
        <p14:creationId xmlns:p14="http://schemas.microsoft.com/office/powerpoint/2010/main" val="1285219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8EA1057-A73A-4380-B075-A53368115408}"/>
              </a:ext>
            </a:extLst>
          </p:cNvPr>
          <p:cNvSpPr>
            <a:spLocks noGrp="1"/>
          </p:cNvSpPr>
          <p:nvPr>
            <p:ph type="dt" sz="half" idx="10"/>
          </p:nvPr>
        </p:nvSpPr>
        <p:spPr/>
        <p:txBody>
          <a:bodyPr/>
          <a:lstStyle/>
          <a:p>
            <a:fld id="{217BD795-336A-4CCB-9901-43092B425080}" type="datetimeFigureOut">
              <a:rPr lang="en-IN" smtClean="0"/>
              <a:t>15-01-2023</a:t>
            </a:fld>
            <a:endParaRPr lang="en-IN"/>
          </a:p>
        </p:txBody>
      </p:sp>
      <p:sp>
        <p:nvSpPr>
          <p:cNvPr id="3" name="Footer Placeholder 2">
            <a:extLst>
              <a:ext uri="{FF2B5EF4-FFF2-40B4-BE49-F238E27FC236}">
                <a16:creationId xmlns:a16="http://schemas.microsoft.com/office/drawing/2014/main" xmlns="" id="{57699F7E-8D2A-4568-BDDB-2D8C0F8D8D5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CCC3E07C-76E2-48F5-9209-59D0822D00B4}"/>
              </a:ext>
            </a:extLst>
          </p:cNvPr>
          <p:cNvSpPr>
            <a:spLocks noGrp="1"/>
          </p:cNvSpPr>
          <p:nvPr>
            <p:ph type="sldNum" sz="quarter" idx="12"/>
          </p:nvPr>
        </p:nvSpPr>
        <p:spPr/>
        <p:txBody>
          <a:bodyPr/>
          <a:lstStyle/>
          <a:p>
            <a:fld id="{505B5044-8D26-4174-8D72-C78C42A448B9}" type="slidenum">
              <a:rPr lang="en-IN" smtClean="0"/>
              <a:t>‹#›</a:t>
            </a:fld>
            <a:endParaRPr lang="en-IN"/>
          </a:p>
        </p:txBody>
      </p:sp>
    </p:spTree>
    <p:extLst>
      <p:ext uri="{BB962C8B-B14F-4D97-AF65-F5344CB8AC3E}">
        <p14:creationId xmlns:p14="http://schemas.microsoft.com/office/powerpoint/2010/main" val="2389612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E2315D-9698-4654-BED3-BBBAFD28AE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C80917FC-31CE-4D0E-900E-E72BA27B44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5567ED34-9827-4628-9F42-084DF7EA26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C7187FE-E9CC-4BF4-925D-B2DEAFFCBF61}"/>
              </a:ext>
            </a:extLst>
          </p:cNvPr>
          <p:cNvSpPr>
            <a:spLocks noGrp="1"/>
          </p:cNvSpPr>
          <p:nvPr>
            <p:ph type="dt" sz="half" idx="10"/>
          </p:nvPr>
        </p:nvSpPr>
        <p:spPr/>
        <p:txBody>
          <a:bodyPr/>
          <a:lstStyle/>
          <a:p>
            <a:fld id="{217BD795-336A-4CCB-9901-43092B425080}" type="datetimeFigureOut">
              <a:rPr lang="en-IN" smtClean="0"/>
              <a:t>15-01-2023</a:t>
            </a:fld>
            <a:endParaRPr lang="en-IN"/>
          </a:p>
        </p:txBody>
      </p:sp>
      <p:sp>
        <p:nvSpPr>
          <p:cNvPr id="6" name="Footer Placeholder 5">
            <a:extLst>
              <a:ext uri="{FF2B5EF4-FFF2-40B4-BE49-F238E27FC236}">
                <a16:creationId xmlns:a16="http://schemas.microsoft.com/office/drawing/2014/main" xmlns="" id="{EC722301-6D96-4231-9786-4C2FA0992E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B7591325-B57C-4BBC-9C7C-118141D0FCA1}"/>
              </a:ext>
            </a:extLst>
          </p:cNvPr>
          <p:cNvSpPr>
            <a:spLocks noGrp="1"/>
          </p:cNvSpPr>
          <p:nvPr>
            <p:ph type="sldNum" sz="quarter" idx="12"/>
          </p:nvPr>
        </p:nvSpPr>
        <p:spPr/>
        <p:txBody>
          <a:bodyPr/>
          <a:lstStyle/>
          <a:p>
            <a:fld id="{505B5044-8D26-4174-8D72-C78C42A448B9}" type="slidenum">
              <a:rPr lang="en-IN" smtClean="0"/>
              <a:t>‹#›</a:t>
            </a:fld>
            <a:endParaRPr lang="en-IN"/>
          </a:p>
        </p:txBody>
      </p:sp>
    </p:spTree>
    <p:extLst>
      <p:ext uri="{BB962C8B-B14F-4D97-AF65-F5344CB8AC3E}">
        <p14:creationId xmlns:p14="http://schemas.microsoft.com/office/powerpoint/2010/main" val="3468500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1AA442-F482-459C-BB66-30CDABA783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BC2EA422-880A-413A-9990-61D4B8BF99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11E0C4C3-D612-4646-9EED-2748650FDB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4A68063-3214-4923-9976-5E08BB1F5FC1}"/>
              </a:ext>
            </a:extLst>
          </p:cNvPr>
          <p:cNvSpPr>
            <a:spLocks noGrp="1"/>
          </p:cNvSpPr>
          <p:nvPr>
            <p:ph type="dt" sz="half" idx="10"/>
          </p:nvPr>
        </p:nvSpPr>
        <p:spPr/>
        <p:txBody>
          <a:bodyPr/>
          <a:lstStyle/>
          <a:p>
            <a:fld id="{217BD795-336A-4CCB-9901-43092B425080}" type="datetimeFigureOut">
              <a:rPr lang="en-IN" smtClean="0"/>
              <a:t>15-01-2023</a:t>
            </a:fld>
            <a:endParaRPr lang="en-IN"/>
          </a:p>
        </p:txBody>
      </p:sp>
      <p:sp>
        <p:nvSpPr>
          <p:cNvPr id="6" name="Footer Placeholder 5">
            <a:extLst>
              <a:ext uri="{FF2B5EF4-FFF2-40B4-BE49-F238E27FC236}">
                <a16:creationId xmlns:a16="http://schemas.microsoft.com/office/drawing/2014/main" xmlns="" id="{B8339203-7981-46B0-A176-EFF03EECD1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529434FE-AFE0-41C6-89DC-F7028F5EF25D}"/>
              </a:ext>
            </a:extLst>
          </p:cNvPr>
          <p:cNvSpPr>
            <a:spLocks noGrp="1"/>
          </p:cNvSpPr>
          <p:nvPr>
            <p:ph type="sldNum" sz="quarter" idx="12"/>
          </p:nvPr>
        </p:nvSpPr>
        <p:spPr/>
        <p:txBody>
          <a:bodyPr/>
          <a:lstStyle/>
          <a:p>
            <a:fld id="{505B5044-8D26-4174-8D72-C78C42A448B9}" type="slidenum">
              <a:rPr lang="en-IN" smtClean="0"/>
              <a:t>‹#›</a:t>
            </a:fld>
            <a:endParaRPr lang="en-IN"/>
          </a:p>
        </p:txBody>
      </p:sp>
    </p:spTree>
    <p:extLst>
      <p:ext uri="{BB962C8B-B14F-4D97-AF65-F5344CB8AC3E}">
        <p14:creationId xmlns:p14="http://schemas.microsoft.com/office/powerpoint/2010/main" val="2410584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344FC0E3-5832-4EF8-9E7E-C8003DA3C2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FEB6CCC5-26B7-4132-9550-0E8C88860F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A1A58650-FF52-4A4B-BCDF-F37F531C52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7BD795-336A-4CCB-9901-43092B425080}" type="datetimeFigureOut">
              <a:rPr lang="en-IN" smtClean="0"/>
              <a:t>15-01-2023</a:t>
            </a:fld>
            <a:endParaRPr lang="en-IN"/>
          </a:p>
        </p:txBody>
      </p:sp>
      <p:sp>
        <p:nvSpPr>
          <p:cNvPr id="5" name="Footer Placeholder 4">
            <a:extLst>
              <a:ext uri="{FF2B5EF4-FFF2-40B4-BE49-F238E27FC236}">
                <a16:creationId xmlns:a16="http://schemas.microsoft.com/office/drawing/2014/main" xmlns="" id="{DE6DF1E8-95C9-4962-A6D7-0F02AEBA40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D82C0A6C-A8C0-4C54-A43B-090AB15FD9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5B5044-8D26-4174-8D72-C78C42A448B9}" type="slidenum">
              <a:rPr lang="en-IN" smtClean="0"/>
              <a:t>‹#›</a:t>
            </a:fld>
            <a:endParaRPr lang="en-IN"/>
          </a:p>
        </p:txBody>
      </p:sp>
    </p:spTree>
    <p:extLst>
      <p:ext uri="{BB962C8B-B14F-4D97-AF65-F5344CB8AC3E}">
        <p14:creationId xmlns:p14="http://schemas.microsoft.com/office/powerpoint/2010/main" val="2213594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image" Target="../media/image178.png"/><Relationship Id="rId1" Type="http://schemas.openxmlformats.org/officeDocument/2006/relationships/slideLayout" Target="../slideLayouts/slideLayout1.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116.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6.png"/><Relationship Id="rId7" Type="http://schemas.openxmlformats.org/officeDocument/2006/relationships/image" Target="../media/image190.png"/><Relationship Id="rId2" Type="http://schemas.openxmlformats.org/officeDocument/2006/relationships/image" Target="../media/image185.png"/><Relationship Id="rId1" Type="http://schemas.openxmlformats.org/officeDocument/2006/relationships/slideLayout" Target="../slideLayouts/slideLayout1.xml"/><Relationship Id="rId6" Type="http://schemas.openxmlformats.org/officeDocument/2006/relationships/image" Target="../media/image189.png"/><Relationship Id="rId5" Type="http://schemas.openxmlformats.org/officeDocument/2006/relationships/image" Target="../media/image188.png"/><Relationship Id="rId10" Type="http://schemas.openxmlformats.org/officeDocument/2006/relationships/image" Target="../media/image193.png"/><Relationship Id="rId4" Type="http://schemas.openxmlformats.org/officeDocument/2006/relationships/image" Target="../media/image187.png"/><Relationship Id="rId9" Type="http://schemas.openxmlformats.org/officeDocument/2006/relationships/image" Target="../media/image192.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gif"/><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gif"/><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gif"/><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jpeg"/></Relationships>
</file>

<file path=ppt/slides/_rels/slide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5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 Id="rId5" Type="http://schemas.openxmlformats.org/officeDocument/2006/relationships/image" Target="../media/image121.png"/><Relationship Id="rId4" Type="http://schemas.openxmlformats.org/officeDocument/2006/relationships/image" Target="../media/image120.png"/></Relationships>
</file>

<file path=ppt/slides/_rels/slide81.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1.xml"/><Relationship Id="rId6" Type="http://schemas.openxmlformats.org/officeDocument/2006/relationships/image" Target="../media/image126.png"/><Relationship Id="rId5" Type="http://schemas.openxmlformats.org/officeDocument/2006/relationships/image" Target="../media/image12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s>
</file>

<file path=ppt/slides/_rels/slide82.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1.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8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41.png"/><Relationship Id="rId4" Type="http://schemas.openxmlformats.org/officeDocument/2006/relationships/image" Target="../media/image140.png"/></Relationships>
</file>

<file path=ppt/slides/_rels/slide86.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1.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87.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1.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8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xml"/><Relationship Id="rId5" Type="http://schemas.openxmlformats.org/officeDocument/2006/relationships/image" Target="../media/image159.png"/><Relationship Id="rId4" Type="http://schemas.openxmlformats.org/officeDocument/2006/relationships/image" Target="../media/image158.png"/></Relationships>
</file>

<file path=ppt/slides/_rels/slide8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2E5422-3B49-4C30-94C8-CE153B8E5230}"/>
              </a:ext>
            </a:extLst>
          </p:cNvPr>
          <p:cNvSpPr>
            <a:spLocks noGrp="1"/>
          </p:cNvSpPr>
          <p:nvPr>
            <p:ph type="ctrTitle"/>
          </p:nvPr>
        </p:nvSpPr>
        <p:spPr>
          <a:xfrm>
            <a:off x="1524000" y="1122363"/>
            <a:ext cx="9144000" cy="1652368"/>
          </a:xfrm>
        </p:spPr>
        <p:txBody>
          <a:bodyPr/>
          <a:lstStyle/>
          <a:p>
            <a:r>
              <a:rPr lang="en-IN" dirty="0">
                <a:solidFill>
                  <a:srgbClr val="FF0000"/>
                </a:solidFill>
              </a:rPr>
              <a:t>Unit 1</a:t>
            </a:r>
          </a:p>
        </p:txBody>
      </p:sp>
      <p:sp>
        <p:nvSpPr>
          <p:cNvPr id="3" name="Subtitle 2">
            <a:extLst>
              <a:ext uri="{FF2B5EF4-FFF2-40B4-BE49-F238E27FC236}">
                <a16:creationId xmlns:a16="http://schemas.microsoft.com/office/drawing/2014/main" xmlns="" id="{7B497907-D74C-4282-94ED-001A8593AF89}"/>
              </a:ext>
            </a:extLst>
          </p:cNvPr>
          <p:cNvSpPr>
            <a:spLocks noGrp="1"/>
          </p:cNvSpPr>
          <p:nvPr>
            <p:ph type="subTitle" idx="1"/>
          </p:nvPr>
        </p:nvSpPr>
        <p:spPr>
          <a:xfrm>
            <a:off x="1271751" y="3307747"/>
            <a:ext cx="10005391" cy="2387599"/>
          </a:xfrm>
        </p:spPr>
        <p:txBody>
          <a:bodyPr>
            <a:normAutofit/>
          </a:bodyPr>
          <a:lstStyle/>
          <a:p>
            <a:r>
              <a:rPr lang="en-IN" sz="4000" dirty="0">
                <a:latin typeface="+mj-lt"/>
                <a:cs typeface="Times New Roman" panose="02020603050405020304" pitchFamily="18" charset="0"/>
              </a:rPr>
              <a:t>Fundamentals of DC circuits </a:t>
            </a:r>
          </a:p>
        </p:txBody>
      </p:sp>
    </p:spTree>
    <p:extLst>
      <p:ext uri="{BB962C8B-B14F-4D97-AF65-F5344CB8AC3E}">
        <p14:creationId xmlns:p14="http://schemas.microsoft.com/office/powerpoint/2010/main" val="3375878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xmlns="" id="{8CA65259-69C4-456C-A023-FDCA80F8A9AC}"/>
              </a:ext>
            </a:extLst>
          </p:cNvPr>
          <p:cNvSpPr>
            <a:spLocks noGrp="1"/>
          </p:cNvSpPr>
          <p:nvPr>
            <p:ph type="title"/>
          </p:nvPr>
        </p:nvSpPr>
        <p:spPr/>
        <p:txBody>
          <a:bodyPr/>
          <a:lstStyle/>
          <a:p>
            <a:pPr algn="ctr" eaLnBrk="1" hangingPunct="1"/>
            <a:r>
              <a:rPr lang="en-IN" altLang="en-US" dirty="0">
                <a:ln>
                  <a:noFill/>
                </a:ln>
              </a:rPr>
              <a:t>Kirchhoff’s Current Law (KCL)</a:t>
            </a:r>
          </a:p>
        </p:txBody>
      </p:sp>
      <p:sp>
        <p:nvSpPr>
          <p:cNvPr id="3" name="Content Placeholder 2">
            <a:extLst>
              <a:ext uri="{FF2B5EF4-FFF2-40B4-BE49-F238E27FC236}">
                <a16:creationId xmlns:a16="http://schemas.microsoft.com/office/drawing/2014/main" xmlns="" id="{3EB3543A-4BF6-4437-BE8D-0C6C24682F4D}"/>
              </a:ext>
            </a:extLst>
          </p:cNvPr>
          <p:cNvSpPr>
            <a:spLocks noGrp="1"/>
          </p:cNvSpPr>
          <p:nvPr>
            <p:ph idx="1"/>
          </p:nvPr>
        </p:nvSpPr>
        <p:spPr>
          <a:xfrm>
            <a:off x="357352" y="1545021"/>
            <a:ext cx="10996448" cy="4631942"/>
          </a:xfrm>
        </p:spPr>
        <p:txBody>
          <a:bodyPr/>
          <a:lstStyle/>
          <a:p>
            <a:pPr eaLnBrk="1" hangingPunct="1">
              <a:defRPr/>
            </a:pPr>
            <a:r>
              <a:rPr lang="en-US" dirty="0"/>
              <a:t>Kirchhoff’s current law (KCL) states that the algebraic sum of currents</a:t>
            </a:r>
          </a:p>
          <a:p>
            <a:pPr marL="0" indent="0" eaLnBrk="1" hangingPunct="1">
              <a:buFont typeface="Arial" panose="020B0604020202020204" pitchFamily="34" charset="0"/>
              <a:buNone/>
              <a:defRPr/>
            </a:pPr>
            <a:r>
              <a:rPr lang="en-US" dirty="0"/>
              <a:t>entering a node (or a closed boundary) is zero.</a:t>
            </a:r>
          </a:p>
          <a:p>
            <a:pPr marL="0" indent="0" eaLnBrk="1" hangingPunct="1">
              <a:buFont typeface="Arial" panose="020B0604020202020204" pitchFamily="34" charset="0"/>
              <a:buNone/>
              <a:defRPr/>
            </a:pPr>
            <a:r>
              <a:rPr lang="en-IN" dirty="0"/>
              <a:t>Mathematically, KCL implies that</a:t>
            </a:r>
          </a:p>
          <a:p>
            <a:pPr marL="0" indent="0" eaLnBrk="1" hangingPunct="1">
              <a:buFont typeface="Arial" panose="020B0604020202020204" pitchFamily="34" charset="0"/>
              <a:buNone/>
              <a:defRPr/>
            </a:pPr>
            <a:endParaRPr lang="en-IN" dirty="0"/>
          </a:p>
        </p:txBody>
      </p:sp>
      <p:pic>
        <p:nvPicPr>
          <p:cNvPr id="28676" name="Picture 3">
            <a:extLst>
              <a:ext uri="{FF2B5EF4-FFF2-40B4-BE49-F238E27FC236}">
                <a16:creationId xmlns:a16="http://schemas.microsoft.com/office/drawing/2014/main" xmlns="" id="{AB77C0D1-52E6-4EA4-913D-4B92C2F1E86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1829" y="3394842"/>
            <a:ext cx="9895971" cy="228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xmlns="" id="{A1CE0F9B-DD05-49D3-9D62-4907610EF981}"/>
              </a:ext>
            </a:extLst>
          </p:cNvPr>
          <p:cNvSpPr>
            <a:spLocks noGrp="1"/>
          </p:cNvSpPr>
          <p:nvPr>
            <p:ph type="title"/>
          </p:nvPr>
        </p:nvSpPr>
        <p:spPr>
          <a:xfrm>
            <a:off x="1333500" y="392113"/>
            <a:ext cx="10848975" cy="631825"/>
          </a:xfrm>
        </p:spPr>
        <p:txBody>
          <a:bodyPr>
            <a:noAutofit/>
          </a:bodyPr>
          <a:lstStyle/>
          <a:p>
            <a:r>
              <a:rPr lang="en-IN" altLang="en-US" sz="3600" dirty="0">
                <a:ln>
                  <a:noFill/>
                </a:ln>
              </a:rPr>
              <a:t>Procedure to Apply </a:t>
            </a:r>
            <a:r>
              <a:rPr lang="en-US" altLang="en-US" sz="3600" dirty="0">
                <a:ln>
                  <a:noFill/>
                </a:ln>
              </a:rPr>
              <a:t>Superposition Principle/Theorem</a:t>
            </a:r>
            <a:r>
              <a:rPr lang="en-US" altLang="en-US" sz="5400" dirty="0">
                <a:ln>
                  <a:noFill/>
                </a:ln>
              </a:rPr>
              <a:t/>
            </a:r>
            <a:br>
              <a:rPr lang="en-US" altLang="en-US" sz="5400" dirty="0">
                <a:ln>
                  <a:noFill/>
                </a:ln>
              </a:rPr>
            </a:br>
            <a:endParaRPr lang="en-IN" altLang="en-US" sz="5400" dirty="0">
              <a:ln>
                <a:noFill/>
              </a:ln>
            </a:endParaRPr>
          </a:p>
        </p:txBody>
      </p:sp>
      <p:sp>
        <p:nvSpPr>
          <p:cNvPr id="40963" name="Content Placeholder 2">
            <a:extLst>
              <a:ext uri="{FF2B5EF4-FFF2-40B4-BE49-F238E27FC236}">
                <a16:creationId xmlns:a16="http://schemas.microsoft.com/office/drawing/2014/main" xmlns="" id="{4016CAA4-2156-450B-930D-9694EC18F3CA}"/>
              </a:ext>
            </a:extLst>
          </p:cNvPr>
          <p:cNvSpPr>
            <a:spLocks noGrp="1"/>
          </p:cNvSpPr>
          <p:nvPr>
            <p:ph idx="1"/>
          </p:nvPr>
        </p:nvSpPr>
        <p:spPr>
          <a:xfrm>
            <a:off x="0" y="1614488"/>
            <a:ext cx="12020550" cy="5053012"/>
          </a:xfrm>
        </p:spPr>
        <p:txBody>
          <a:bodyPr>
            <a:normAutofit/>
          </a:bodyPr>
          <a:lstStyle/>
          <a:p>
            <a:r>
              <a:rPr lang="en-US" altLang="en-US" dirty="0"/>
              <a:t>1. Turn off all independent sources except one source. </a:t>
            </a:r>
          </a:p>
          <a:p>
            <a:endParaRPr lang="en-US" altLang="en-US" dirty="0"/>
          </a:p>
          <a:p>
            <a:r>
              <a:rPr lang="en-US" altLang="en-US" dirty="0"/>
              <a:t>2. Find the output (voltage or current) due to that active source using  any techniques such as Ohm’s Law, KCL, KVL, Nodal/Mesh Analysis etc.</a:t>
            </a:r>
          </a:p>
          <a:p>
            <a:endParaRPr lang="en-US" altLang="en-US" dirty="0"/>
          </a:p>
          <a:p>
            <a:r>
              <a:rPr lang="en-US" altLang="en-US" dirty="0"/>
              <a:t>3. Repeat step 1 for each of the other independent sources.</a:t>
            </a:r>
          </a:p>
          <a:p>
            <a:endParaRPr lang="en-US" altLang="en-US" dirty="0"/>
          </a:p>
          <a:p>
            <a:r>
              <a:rPr lang="en-US" altLang="en-US" dirty="0"/>
              <a:t>4. Find the total contribution by adding algebraically all the contributions due to the independent sources.</a:t>
            </a:r>
            <a:endParaRPr lang="en-IN" altLang="en-US" dirty="0"/>
          </a:p>
        </p:txBody>
      </p:sp>
      <p:sp>
        <p:nvSpPr>
          <p:cNvPr id="2" name="Slide Number Placeholder 1">
            <a:extLst>
              <a:ext uri="{FF2B5EF4-FFF2-40B4-BE49-F238E27FC236}">
                <a16:creationId xmlns:a16="http://schemas.microsoft.com/office/drawing/2014/main" xmlns="" id="{16751C43-96E9-44C7-B4F1-55AF5934FC7E}"/>
              </a:ext>
            </a:extLst>
          </p:cNvPr>
          <p:cNvSpPr>
            <a:spLocks noGrp="1"/>
          </p:cNvSpPr>
          <p:nvPr>
            <p:ph type="sldNum" sz="quarter" idx="12"/>
          </p:nvPr>
        </p:nvSpPr>
        <p:spPr/>
        <p:txBody>
          <a:bodyPr/>
          <a:lstStyle/>
          <a:p>
            <a:fld id="{505B5044-8D26-4174-8D72-C78C42A448B9}" type="slidenum">
              <a:rPr lang="en-IN" smtClean="0"/>
              <a:t>100</a:t>
            </a:fld>
            <a:endParaRPr lang="en-IN"/>
          </a:p>
        </p:txBody>
      </p:sp>
    </p:spTree>
    <p:extLst>
      <p:ext uri="{BB962C8B-B14F-4D97-AF65-F5344CB8AC3E}">
        <p14:creationId xmlns:p14="http://schemas.microsoft.com/office/powerpoint/2010/main" val="17048059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Content Placeholder 3">
            <a:extLst>
              <a:ext uri="{FF2B5EF4-FFF2-40B4-BE49-F238E27FC236}">
                <a16:creationId xmlns:a16="http://schemas.microsoft.com/office/drawing/2014/main" xmlns="" id="{F6C5B196-9752-4E16-93D3-BCB373241F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1926" y="213903"/>
            <a:ext cx="9258300" cy="6220643"/>
          </a:xfrm>
        </p:spPr>
      </p:pic>
      <p:sp>
        <p:nvSpPr>
          <p:cNvPr id="2" name="Slide Number Placeholder 1">
            <a:extLst>
              <a:ext uri="{FF2B5EF4-FFF2-40B4-BE49-F238E27FC236}">
                <a16:creationId xmlns:a16="http://schemas.microsoft.com/office/drawing/2014/main" xmlns="" id="{73793E0D-306C-4369-8DAB-D4FE190B0AAD}"/>
              </a:ext>
            </a:extLst>
          </p:cNvPr>
          <p:cNvSpPr>
            <a:spLocks noGrp="1"/>
          </p:cNvSpPr>
          <p:nvPr>
            <p:ph type="sldNum" sz="quarter" idx="12"/>
          </p:nvPr>
        </p:nvSpPr>
        <p:spPr/>
        <p:txBody>
          <a:bodyPr/>
          <a:lstStyle/>
          <a:p>
            <a:fld id="{505B5044-8D26-4174-8D72-C78C42A448B9}" type="slidenum">
              <a:rPr lang="en-IN" smtClean="0"/>
              <a:t>101</a:t>
            </a:fld>
            <a:endParaRPr lang="en-IN"/>
          </a:p>
        </p:txBody>
      </p:sp>
    </p:spTree>
    <p:extLst>
      <p:ext uri="{BB962C8B-B14F-4D97-AF65-F5344CB8AC3E}">
        <p14:creationId xmlns:p14="http://schemas.microsoft.com/office/powerpoint/2010/main" val="42593855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Content Placeholder 3">
            <a:extLst>
              <a:ext uri="{FF2B5EF4-FFF2-40B4-BE49-F238E27FC236}">
                <a16:creationId xmlns:a16="http://schemas.microsoft.com/office/drawing/2014/main" xmlns="" id="{B3111FC9-8EDE-4A02-82B7-A57E1E275C4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65113" y="328613"/>
            <a:ext cx="10221912" cy="5953125"/>
          </a:xfrm>
        </p:spPr>
      </p:pic>
      <p:sp>
        <p:nvSpPr>
          <p:cNvPr id="2" name="Slide Number Placeholder 1">
            <a:extLst>
              <a:ext uri="{FF2B5EF4-FFF2-40B4-BE49-F238E27FC236}">
                <a16:creationId xmlns:a16="http://schemas.microsoft.com/office/drawing/2014/main" xmlns="" id="{370E96BC-429C-4E9D-A1D0-99FA0545F403}"/>
              </a:ext>
            </a:extLst>
          </p:cNvPr>
          <p:cNvSpPr>
            <a:spLocks noGrp="1"/>
          </p:cNvSpPr>
          <p:nvPr>
            <p:ph type="sldNum" sz="quarter" idx="12"/>
          </p:nvPr>
        </p:nvSpPr>
        <p:spPr/>
        <p:txBody>
          <a:bodyPr/>
          <a:lstStyle/>
          <a:p>
            <a:fld id="{505B5044-8D26-4174-8D72-C78C42A448B9}" type="slidenum">
              <a:rPr lang="en-IN" smtClean="0"/>
              <a:t>102</a:t>
            </a:fld>
            <a:endParaRPr lang="en-IN"/>
          </a:p>
        </p:txBody>
      </p:sp>
    </p:spTree>
    <p:extLst>
      <p:ext uri="{BB962C8B-B14F-4D97-AF65-F5344CB8AC3E}">
        <p14:creationId xmlns:p14="http://schemas.microsoft.com/office/powerpoint/2010/main" val="42135619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Content Placeholder 3">
            <a:extLst>
              <a:ext uri="{FF2B5EF4-FFF2-40B4-BE49-F238E27FC236}">
                <a16:creationId xmlns:a16="http://schemas.microsoft.com/office/drawing/2014/main" xmlns="" id="{DB812AD8-E129-4A07-95EF-AA3E0450309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33400" y="133991"/>
            <a:ext cx="9109075" cy="6057259"/>
          </a:xfrm>
        </p:spPr>
      </p:pic>
      <p:sp>
        <p:nvSpPr>
          <p:cNvPr id="2" name="TextBox 1">
            <a:extLst>
              <a:ext uri="{FF2B5EF4-FFF2-40B4-BE49-F238E27FC236}">
                <a16:creationId xmlns:a16="http://schemas.microsoft.com/office/drawing/2014/main" xmlns="" id="{41E3457B-83A5-4FD7-9376-BBBDBCC6044F}"/>
              </a:ext>
            </a:extLst>
          </p:cNvPr>
          <p:cNvSpPr txBox="1"/>
          <p:nvPr/>
        </p:nvSpPr>
        <p:spPr>
          <a:xfrm>
            <a:off x="9633268" y="2997200"/>
            <a:ext cx="2221863" cy="2246769"/>
          </a:xfrm>
          <a:prstGeom prst="rect">
            <a:avLst/>
          </a:prstGeom>
          <a:noFill/>
        </p:spPr>
        <p:txBody>
          <a:bodyPr wrap="square" rtlCol="0">
            <a:spAutoFit/>
          </a:bodyPr>
          <a:lstStyle/>
          <a:p>
            <a:pPr marL="342900" indent="-342900">
              <a:buAutoNum type="alphaUcPeriod"/>
            </a:pPr>
            <a:r>
              <a:rPr lang="en-US" sz="2800" dirty="0"/>
              <a:t>10 mA </a:t>
            </a:r>
          </a:p>
          <a:p>
            <a:pPr marL="342900" indent="-342900">
              <a:buFontTx/>
              <a:buAutoNum type="alphaUcPeriod"/>
            </a:pPr>
            <a:r>
              <a:rPr lang="en-US" sz="2800" dirty="0"/>
              <a:t>20 mA </a:t>
            </a:r>
          </a:p>
          <a:p>
            <a:pPr marL="342900" indent="-342900">
              <a:buFontTx/>
              <a:buAutoNum type="alphaUcPeriod"/>
            </a:pPr>
            <a:r>
              <a:rPr lang="en-US" sz="2800" dirty="0"/>
              <a:t>50 mA  </a:t>
            </a:r>
          </a:p>
          <a:p>
            <a:pPr marL="342900" indent="-342900">
              <a:buAutoNum type="alphaUcPeriod"/>
            </a:pPr>
            <a:r>
              <a:rPr lang="en-US" sz="2800" dirty="0"/>
              <a:t>75 mA </a:t>
            </a:r>
          </a:p>
          <a:p>
            <a:endParaRPr lang="en-US" sz="2800" dirty="0"/>
          </a:p>
        </p:txBody>
      </p:sp>
      <p:sp>
        <p:nvSpPr>
          <p:cNvPr id="4" name="Slide Number Placeholder 3">
            <a:extLst>
              <a:ext uri="{FF2B5EF4-FFF2-40B4-BE49-F238E27FC236}">
                <a16:creationId xmlns:a16="http://schemas.microsoft.com/office/drawing/2014/main" xmlns="" id="{E9F4F578-1D5C-46AE-8237-4AD49BA47AD2}"/>
              </a:ext>
            </a:extLst>
          </p:cNvPr>
          <p:cNvSpPr>
            <a:spLocks noGrp="1"/>
          </p:cNvSpPr>
          <p:nvPr>
            <p:ph type="sldNum" sz="quarter" idx="12"/>
          </p:nvPr>
        </p:nvSpPr>
        <p:spPr/>
        <p:txBody>
          <a:bodyPr/>
          <a:lstStyle/>
          <a:p>
            <a:fld id="{505B5044-8D26-4174-8D72-C78C42A448B9}" type="slidenum">
              <a:rPr lang="en-IN" smtClean="0"/>
              <a:t>103</a:t>
            </a:fld>
            <a:endParaRPr lang="en-IN"/>
          </a:p>
        </p:txBody>
      </p:sp>
    </p:spTree>
    <p:extLst>
      <p:ext uri="{BB962C8B-B14F-4D97-AF65-F5344CB8AC3E}">
        <p14:creationId xmlns:p14="http://schemas.microsoft.com/office/powerpoint/2010/main" val="36284536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Content Placeholder 3">
            <a:extLst>
              <a:ext uri="{FF2B5EF4-FFF2-40B4-BE49-F238E27FC236}">
                <a16:creationId xmlns:a16="http://schemas.microsoft.com/office/drawing/2014/main" xmlns="" id="{13A0BEF7-13CF-4A0F-9712-A52EA9B52F3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54125" y="217488"/>
            <a:ext cx="9005888" cy="6364287"/>
          </a:xfrm>
        </p:spPr>
      </p:pic>
      <p:sp>
        <p:nvSpPr>
          <p:cNvPr id="2" name="Slide Number Placeholder 1">
            <a:extLst>
              <a:ext uri="{FF2B5EF4-FFF2-40B4-BE49-F238E27FC236}">
                <a16:creationId xmlns:a16="http://schemas.microsoft.com/office/drawing/2014/main" xmlns="" id="{C73166E7-A684-4AB8-A53C-44BEAF1C70DC}"/>
              </a:ext>
            </a:extLst>
          </p:cNvPr>
          <p:cNvSpPr>
            <a:spLocks noGrp="1"/>
          </p:cNvSpPr>
          <p:nvPr>
            <p:ph type="sldNum" sz="quarter" idx="12"/>
          </p:nvPr>
        </p:nvSpPr>
        <p:spPr/>
        <p:txBody>
          <a:bodyPr/>
          <a:lstStyle/>
          <a:p>
            <a:fld id="{505B5044-8D26-4174-8D72-C78C42A448B9}" type="slidenum">
              <a:rPr lang="en-IN" smtClean="0"/>
              <a:t>104</a:t>
            </a:fld>
            <a:endParaRPr lang="en-IN"/>
          </a:p>
        </p:txBody>
      </p:sp>
    </p:spTree>
    <p:extLst>
      <p:ext uri="{BB962C8B-B14F-4D97-AF65-F5344CB8AC3E}">
        <p14:creationId xmlns:p14="http://schemas.microsoft.com/office/powerpoint/2010/main" val="1816455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Content Placeholder 3">
            <a:extLst>
              <a:ext uri="{FF2B5EF4-FFF2-40B4-BE49-F238E27FC236}">
                <a16:creationId xmlns:a16="http://schemas.microsoft.com/office/drawing/2014/main" xmlns="" id="{15923748-0387-4ABB-9D10-B49F22C12C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16075" y="360363"/>
            <a:ext cx="8704263" cy="6072187"/>
          </a:xfrm>
        </p:spPr>
      </p:pic>
      <p:sp>
        <p:nvSpPr>
          <p:cNvPr id="2" name="Slide Number Placeholder 1">
            <a:extLst>
              <a:ext uri="{FF2B5EF4-FFF2-40B4-BE49-F238E27FC236}">
                <a16:creationId xmlns:a16="http://schemas.microsoft.com/office/drawing/2014/main" xmlns="" id="{5DFF829A-C262-4A26-B7F5-1A383B2F5DEB}"/>
              </a:ext>
            </a:extLst>
          </p:cNvPr>
          <p:cNvSpPr>
            <a:spLocks noGrp="1"/>
          </p:cNvSpPr>
          <p:nvPr>
            <p:ph type="sldNum" sz="quarter" idx="12"/>
          </p:nvPr>
        </p:nvSpPr>
        <p:spPr/>
        <p:txBody>
          <a:bodyPr/>
          <a:lstStyle/>
          <a:p>
            <a:fld id="{505B5044-8D26-4174-8D72-C78C42A448B9}" type="slidenum">
              <a:rPr lang="en-IN" smtClean="0"/>
              <a:t>105</a:t>
            </a:fld>
            <a:endParaRPr lang="en-IN"/>
          </a:p>
        </p:txBody>
      </p:sp>
    </p:spTree>
    <p:extLst>
      <p:ext uri="{BB962C8B-B14F-4D97-AF65-F5344CB8AC3E}">
        <p14:creationId xmlns:p14="http://schemas.microsoft.com/office/powerpoint/2010/main" val="39006669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Content Placeholder 3">
            <a:extLst>
              <a:ext uri="{FF2B5EF4-FFF2-40B4-BE49-F238E27FC236}">
                <a16:creationId xmlns:a16="http://schemas.microsoft.com/office/drawing/2014/main" xmlns="" id="{130BAB95-8A3C-4F3B-92EA-ECF2CCA6103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01788" y="479425"/>
            <a:ext cx="8907462" cy="5722938"/>
          </a:xfrm>
        </p:spPr>
      </p:pic>
      <p:sp>
        <p:nvSpPr>
          <p:cNvPr id="2" name="Slide Number Placeholder 1">
            <a:extLst>
              <a:ext uri="{FF2B5EF4-FFF2-40B4-BE49-F238E27FC236}">
                <a16:creationId xmlns:a16="http://schemas.microsoft.com/office/drawing/2014/main" xmlns="" id="{14BB9BE5-1D5A-467F-810B-C3EAB3DD384F}"/>
              </a:ext>
            </a:extLst>
          </p:cNvPr>
          <p:cNvSpPr>
            <a:spLocks noGrp="1"/>
          </p:cNvSpPr>
          <p:nvPr>
            <p:ph type="sldNum" sz="quarter" idx="12"/>
          </p:nvPr>
        </p:nvSpPr>
        <p:spPr/>
        <p:txBody>
          <a:bodyPr/>
          <a:lstStyle/>
          <a:p>
            <a:fld id="{505B5044-8D26-4174-8D72-C78C42A448B9}" type="slidenum">
              <a:rPr lang="en-IN" smtClean="0"/>
              <a:t>106</a:t>
            </a:fld>
            <a:endParaRPr lang="en-IN"/>
          </a:p>
        </p:txBody>
      </p:sp>
    </p:spTree>
    <p:extLst>
      <p:ext uri="{BB962C8B-B14F-4D97-AF65-F5344CB8AC3E}">
        <p14:creationId xmlns:p14="http://schemas.microsoft.com/office/powerpoint/2010/main" val="39358832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Content Placeholder 3">
            <a:extLst>
              <a:ext uri="{FF2B5EF4-FFF2-40B4-BE49-F238E27FC236}">
                <a16:creationId xmlns:a16="http://schemas.microsoft.com/office/drawing/2014/main" xmlns="" id="{4F6E5F6E-1AF8-4B0F-B8F7-A642135E034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2575" y="703263"/>
            <a:ext cx="9134475" cy="5348287"/>
          </a:xfrm>
        </p:spPr>
      </p:pic>
      <p:sp>
        <p:nvSpPr>
          <p:cNvPr id="2" name="TextBox 1">
            <a:extLst>
              <a:ext uri="{FF2B5EF4-FFF2-40B4-BE49-F238E27FC236}">
                <a16:creationId xmlns:a16="http://schemas.microsoft.com/office/drawing/2014/main" xmlns="" id="{2FD3C458-B9B1-4DB2-90CD-CC7178AF1727}"/>
              </a:ext>
            </a:extLst>
          </p:cNvPr>
          <p:cNvSpPr txBox="1"/>
          <p:nvPr/>
        </p:nvSpPr>
        <p:spPr>
          <a:xfrm>
            <a:off x="9899968" y="2997200"/>
            <a:ext cx="2221863" cy="2246769"/>
          </a:xfrm>
          <a:prstGeom prst="rect">
            <a:avLst/>
          </a:prstGeom>
          <a:noFill/>
        </p:spPr>
        <p:txBody>
          <a:bodyPr wrap="square" rtlCol="0">
            <a:spAutoFit/>
          </a:bodyPr>
          <a:lstStyle/>
          <a:p>
            <a:pPr marL="342900" indent="-342900">
              <a:buAutoNum type="alphaUcPeriod"/>
            </a:pPr>
            <a:r>
              <a:rPr lang="en-US" sz="2800" dirty="0"/>
              <a:t>100 mA </a:t>
            </a:r>
          </a:p>
          <a:p>
            <a:pPr marL="342900" indent="-342900">
              <a:buFontTx/>
              <a:buAutoNum type="alphaUcPeriod"/>
            </a:pPr>
            <a:r>
              <a:rPr lang="en-US" sz="2800" dirty="0"/>
              <a:t>200 mA </a:t>
            </a:r>
          </a:p>
          <a:p>
            <a:pPr marL="342900" indent="-342900">
              <a:buFontTx/>
              <a:buAutoNum type="alphaUcPeriod"/>
            </a:pPr>
            <a:r>
              <a:rPr lang="en-US" sz="2800" dirty="0"/>
              <a:t>50 mA  </a:t>
            </a:r>
          </a:p>
          <a:p>
            <a:pPr marL="342900" indent="-342900">
              <a:buAutoNum type="alphaUcPeriod"/>
            </a:pPr>
            <a:r>
              <a:rPr lang="en-US" sz="2800" dirty="0"/>
              <a:t>75 mA </a:t>
            </a:r>
          </a:p>
          <a:p>
            <a:endParaRPr lang="en-US" sz="2800" dirty="0"/>
          </a:p>
        </p:txBody>
      </p:sp>
      <p:sp>
        <p:nvSpPr>
          <p:cNvPr id="4" name="Slide Number Placeholder 3">
            <a:extLst>
              <a:ext uri="{FF2B5EF4-FFF2-40B4-BE49-F238E27FC236}">
                <a16:creationId xmlns:a16="http://schemas.microsoft.com/office/drawing/2014/main" xmlns="" id="{125A5962-B5C5-4BDC-8E6F-2BFA33E5AD41}"/>
              </a:ext>
            </a:extLst>
          </p:cNvPr>
          <p:cNvSpPr>
            <a:spLocks noGrp="1"/>
          </p:cNvSpPr>
          <p:nvPr>
            <p:ph type="sldNum" sz="quarter" idx="12"/>
          </p:nvPr>
        </p:nvSpPr>
        <p:spPr/>
        <p:txBody>
          <a:bodyPr/>
          <a:lstStyle/>
          <a:p>
            <a:fld id="{505B5044-8D26-4174-8D72-C78C42A448B9}" type="slidenum">
              <a:rPr lang="en-IN" smtClean="0"/>
              <a:t>107</a:t>
            </a:fld>
            <a:endParaRPr lang="en-IN"/>
          </a:p>
        </p:txBody>
      </p:sp>
    </p:spTree>
    <p:extLst>
      <p:ext uri="{BB962C8B-B14F-4D97-AF65-F5344CB8AC3E}">
        <p14:creationId xmlns:p14="http://schemas.microsoft.com/office/powerpoint/2010/main" val="21144658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Content Placeholder 3">
            <a:extLst>
              <a:ext uri="{FF2B5EF4-FFF2-40B4-BE49-F238E27FC236}">
                <a16:creationId xmlns:a16="http://schemas.microsoft.com/office/drawing/2014/main" xmlns="" id="{F8D3AA30-D9EE-4FD9-A068-0C4817FBC53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33588" y="609600"/>
            <a:ext cx="8215312" cy="5624513"/>
          </a:xfrm>
        </p:spPr>
      </p:pic>
      <p:sp>
        <p:nvSpPr>
          <p:cNvPr id="2" name="Slide Number Placeholder 1">
            <a:extLst>
              <a:ext uri="{FF2B5EF4-FFF2-40B4-BE49-F238E27FC236}">
                <a16:creationId xmlns:a16="http://schemas.microsoft.com/office/drawing/2014/main" xmlns="" id="{8E2E192E-05FA-4647-95E1-5C6CDFE1F655}"/>
              </a:ext>
            </a:extLst>
          </p:cNvPr>
          <p:cNvSpPr>
            <a:spLocks noGrp="1"/>
          </p:cNvSpPr>
          <p:nvPr>
            <p:ph type="sldNum" sz="quarter" idx="12"/>
          </p:nvPr>
        </p:nvSpPr>
        <p:spPr/>
        <p:txBody>
          <a:bodyPr/>
          <a:lstStyle/>
          <a:p>
            <a:fld id="{505B5044-8D26-4174-8D72-C78C42A448B9}" type="slidenum">
              <a:rPr lang="en-IN" smtClean="0"/>
              <a:t>108</a:t>
            </a:fld>
            <a:endParaRPr lang="en-IN"/>
          </a:p>
        </p:txBody>
      </p:sp>
    </p:spTree>
    <p:extLst>
      <p:ext uri="{BB962C8B-B14F-4D97-AF65-F5344CB8AC3E}">
        <p14:creationId xmlns:p14="http://schemas.microsoft.com/office/powerpoint/2010/main" val="35373829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Content Placeholder 3">
            <a:extLst>
              <a:ext uri="{FF2B5EF4-FFF2-40B4-BE49-F238E27FC236}">
                <a16:creationId xmlns:a16="http://schemas.microsoft.com/office/drawing/2014/main" xmlns="" id="{05670351-F10A-417D-BDB9-FBCBCC1007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52588" y="871538"/>
            <a:ext cx="8310562" cy="5133975"/>
          </a:xfrm>
        </p:spPr>
      </p:pic>
      <p:sp>
        <p:nvSpPr>
          <p:cNvPr id="2" name="Slide Number Placeholder 1">
            <a:extLst>
              <a:ext uri="{FF2B5EF4-FFF2-40B4-BE49-F238E27FC236}">
                <a16:creationId xmlns:a16="http://schemas.microsoft.com/office/drawing/2014/main" xmlns="" id="{32036375-5F1A-45AA-A07F-B82E394C6E35}"/>
              </a:ext>
            </a:extLst>
          </p:cNvPr>
          <p:cNvSpPr>
            <a:spLocks noGrp="1"/>
          </p:cNvSpPr>
          <p:nvPr>
            <p:ph type="sldNum" sz="quarter" idx="12"/>
          </p:nvPr>
        </p:nvSpPr>
        <p:spPr/>
        <p:txBody>
          <a:bodyPr/>
          <a:lstStyle/>
          <a:p>
            <a:fld id="{505B5044-8D26-4174-8D72-C78C42A448B9}" type="slidenum">
              <a:rPr lang="en-IN" smtClean="0"/>
              <a:t>109</a:t>
            </a:fld>
            <a:endParaRPr lang="en-IN"/>
          </a:p>
        </p:txBody>
      </p:sp>
    </p:spTree>
    <p:extLst>
      <p:ext uri="{BB962C8B-B14F-4D97-AF65-F5344CB8AC3E}">
        <p14:creationId xmlns:p14="http://schemas.microsoft.com/office/powerpoint/2010/main" val="2536627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xmlns="" id="{8DFE8379-5366-49D1-8F63-E668EADE5D3D}"/>
              </a:ext>
            </a:extLst>
          </p:cNvPr>
          <p:cNvSpPr>
            <a:spLocks noGrp="1"/>
          </p:cNvSpPr>
          <p:nvPr>
            <p:ph type="title"/>
          </p:nvPr>
        </p:nvSpPr>
        <p:spPr>
          <a:xfrm>
            <a:off x="161924" y="160658"/>
            <a:ext cx="11801475" cy="1991992"/>
          </a:xfrm>
        </p:spPr>
        <p:txBody>
          <a:bodyPr>
            <a:normAutofit/>
          </a:bodyPr>
          <a:lstStyle/>
          <a:p>
            <a:pPr algn="ctr" eaLnBrk="1" hangingPunct="1"/>
            <a:r>
              <a:rPr lang="en-IN" altLang="en-US" dirty="0">
                <a:ln>
                  <a:noFill/>
                </a:ln>
              </a:rPr>
              <a:t>          Sign Convention for KCL:</a:t>
            </a:r>
            <a:br>
              <a:rPr lang="en-IN" altLang="en-US" dirty="0">
                <a:ln>
                  <a:noFill/>
                </a:ln>
              </a:rPr>
            </a:br>
            <a:r>
              <a:rPr lang="en-IN" altLang="en-US" dirty="0">
                <a:ln>
                  <a:noFill/>
                </a:ln>
              </a:rPr>
              <a:t/>
            </a:r>
            <a:br>
              <a:rPr lang="en-IN" altLang="en-US" dirty="0">
                <a:ln>
                  <a:noFill/>
                </a:ln>
              </a:rPr>
            </a:br>
            <a:r>
              <a:rPr lang="en-IN" altLang="en-US" sz="2400" b="1" dirty="0">
                <a:ln>
                  <a:noFill/>
                </a:ln>
              </a:rPr>
              <a:t>Entering Current: Taken as +</a:t>
            </a:r>
            <a:r>
              <a:rPr lang="en-IN" altLang="en-US" sz="2400" b="1" dirty="0" err="1">
                <a:ln>
                  <a:noFill/>
                </a:ln>
              </a:rPr>
              <a:t>ve</a:t>
            </a:r>
            <a:r>
              <a:rPr lang="en-IN" altLang="en-US" sz="2400" b="1" dirty="0">
                <a:ln>
                  <a:noFill/>
                </a:ln>
              </a:rPr>
              <a:t/>
            </a:r>
            <a:br>
              <a:rPr lang="en-IN" altLang="en-US" sz="2400" b="1" dirty="0">
                <a:ln>
                  <a:noFill/>
                </a:ln>
              </a:rPr>
            </a:br>
            <a:r>
              <a:rPr lang="en-IN" altLang="en-US" sz="2400" b="1" dirty="0">
                <a:ln>
                  <a:noFill/>
                </a:ln>
              </a:rPr>
              <a:t>Leaving Current: Taken as -</a:t>
            </a:r>
            <a:r>
              <a:rPr lang="en-IN" altLang="en-US" sz="2400" b="1" dirty="0" err="1">
                <a:ln>
                  <a:noFill/>
                </a:ln>
              </a:rPr>
              <a:t>ve</a:t>
            </a:r>
            <a:endParaRPr lang="en-IN" altLang="en-US" sz="2400" b="1" dirty="0">
              <a:ln>
                <a:noFill/>
              </a:ln>
            </a:endParaRPr>
          </a:p>
        </p:txBody>
      </p:sp>
      <p:pic>
        <p:nvPicPr>
          <p:cNvPr id="29699" name="Content Placeholder 3">
            <a:extLst>
              <a:ext uri="{FF2B5EF4-FFF2-40B4-BE49-F238E27FC236}">
                <a16:creationId xmlns:a16="http://schemas.microsoft.com/office/drawing/2014/main" xmlns="" id="{7AF83934-6B55-4802-9AD4-6C7B3888B28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87825" y="2114549"/>
            <a:ext cx="4117499" cy="3227647"/>
          </a:xfrm>
        </p:spPr>
      </p:pic>
      <p:pic>
        <p:nvPicPr>
          <p:cNvPr id="29700" name="Picture 4">
            <a:extLst>
              <a:ext uri="{FF2B5EF4-FFF2-40B4-BE49-F238E27FC236}">
                <a16:creationId xmlns:a16="http://schemas.microsoft.com/office/drawing/2014/main" xmlns="" id="{9FB5266F-A36C-4F1D-85C0-42C8CF3D4B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9675" y="2571749"/>
            <a:ext cx="4584224"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5">
            <a:extLst>
              <a:ext uri="{FF2B5EF4-FFF2-40B4-BE49-F238E27FC236}">
                <a16:creationId xmlns:a16="http://schemas.microsoft.com/office/drawing/2014/main" xmlns="" id="{730751B8-6845-4C9A-80A2-52CDEEA51DB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2402" y="3686966"/>
            <a:ext cx="5178769"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Rectangle 6">
            <a:extLst>
              <a:ext uri="{FF2B5EF4-FFF2-40B4-BE49-F238E27FC236}">
                <a16:creationId xmlns:a16="http://schemas.microsoft.com/office/drawing/2014/main" xmlns="" id="{39EE65B3-6E2E-42EC-99D3-E6F5706D18AE}"/>
              </a:ext>
            </a:extLst>
          </p:cNvPr>
          <p:cNvSpPr>
            <a:spLocks noChangeArrowheads="1"/>
          </p:cNvSpPr>
          <p:nvPr/>
        </p:nvSpPr>
        <p:spPr bwMode="auto">
          <a:xfrm>
            <a:off x="387826" y="5500522"/>
            <a:ext cx="10820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400" dirty="0">
                <a:latin typeface="ItcKabel-Book"/>
              </a:rPr>
              <a:t>The sum of the currents entering a node is equal to the sum of the currents </a:t>
            </a:r>
            <a:r>
              <a:rPr lang="en-IN" altLang="en-US" sz="2400" dirty="0">
                <a:latin typeface="ItcKabel-Book"/>
              </a:rPr>
              <a:t>leaving the node.</a:t>
            </a:r>
            <a:endParaRPr lang="en-IN" altLang="en-US" sz="2400"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Content Placeholder 3">
            <a:extLst>
              <a:ext uri="{FF2B5EF4-FFF2-40B4-BE49-F238E27FC236}">
                <a16:creationId xmlns:a16="http://schemas.microsoft.com/office/drawing/2014/main" xmlns="" id="{CB3FF6A6-C88E-4FC6-843D-1D5F751103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463675" y="574675"/>
            <a:ext cx="9413875" cy="5815013"/>
          </a:xfrm>
        </p:spPr>
      </p:pic>
      <p:sp>
        <p:nvSpPr>
          <p:cNvPr id="2" name="Slide Number Placeholder 1">
            <a:extLst>
              <a:ext uri="{FF2B5EF4-FFF2-40B4-BE49-F238E27FC236}">
                <a16:creationId xmlns:a16="http://schemas.microsoft.com/office/drawing/2014/main" xmlns="" id="{3D9668AB-96EC-479B-802E-E253BF377B83}"/>
              </a:ext>
            </a:extLst>
          </p:cNvPr>
          <p:cNvSpPr>
            <a:spLocks noGrp="1"/>
          </p:cNvSpPr>
          <p:nvPr>
            <p:ph type="sldNum" sz="quarter" idx="12"/>
          </p:nvPr>
        </p:nvSpPr>
        <p:spPr/>
        <p:txBody>
          <a:bodyPr/>
          <a:lstStyle/>
          <a:p>
            <a:fld id="{505B5044-8D26-4174-8D72-C78C42A448B9}" type="slidenum">
              <a:rPr lang="en-IN" smtClean="0"/>
              <a:t>110</a:t>
            </a:fld>
            <a:endParaRPr lang="en-IN"/>
          </a:p>
        </p:txBody>
      </p:sp>
    </p:spTree>
    <p:extLst>
      <p:ext uri="{BB962C8B-B14F-4D97-AF65-F5344CB8AC3E}">
        <p14:creationId xmlns:p14="http://schemas.microsoft.com/office/powerpoint/2010/main" val="41130919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Content Placeholder 3">
            <a:extLst>
              <a:ext uri="{FF2B5EF4-FFF2-40B4-BE49-F238E27FC236}">
                <a16:creationId xmlns:a16="http://schemas.microsoft.com/office/drawing/2014/main" xmlns="" id="{621A80C2-CAF9-4D9C-9AC2-4067576A3B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81125" y="1036638"/>
            <a:ext cx="8924925" cy="4987925"/>
          </a:xfrm>
        </p:spPr>
      </p:pic>
      <p:sp>
        <p:nvSpPr>
          <p:cNvPr id="2" name="TextBox 1">
            <a:extLst>
              <a:ext uri="{FF2B5EF4-FFF2-40B4-BE49-F238E27FC236}">
                <a16:creationId xmlns:a16="http://schemas.microsoft.com/office/drawing/2014/main" xmlns="" id="{661347AC-94B6-49F1-9E03-B95CBFC5B05E}"/>
              </a:ext>
            </a:extLst>
          </p:cNvPr>
          <p:cNvSpPr txBox="1"/>
          <p:nvPr/>
        </p:nvSpPr>
        <p:spPr>
          <a:xfrm>
            <a:off x="9633268" y="2997200"/>
            <a:ext cx="2221863" cy="2246769"/>
          </a:xfrm>
          <a:prstGeom prst="rect">
            <a:avLst/>
          </a:prstGeom>
          <a:noFill/>
        </p:spPr>
        <p:txBody>
          <a:bodyPr wrap="square" rtlCol="0">
            <a:spAutoFit/>
          </a:bodyPr>
          <a:lstStyle/>
          <a:p>
            <a:pPr marL="342900" indent="-342900">
              <a:buAutoNum type="alphaUcPeriod"/>
            </a:pPr>
            <a:r>
              <a:rPr lang="en-US" sz="2800" dirty="0"/>
              <a:t>1 mA </a:t>
            </a:r>
          </a:p>
          <a:p>
            <a:pPr marL="342900" indent="-342900">
              <a:buFontTx/>
              <a:buAutoNum type="alphaUcPeriod"/>
            </a:pPr>
            <a:r>
              <a:rPr lang="en-US" sz="2800" dirty="0"/>
              <a:t>2 mA </a:t>
            </a:r>
          </a:p>
          <a:p>
            <a:pPr marL="342900" indent="-342900">
              <a:buFontTx/>
              <a:buAutoNum type="alphaUcPeriod"/>
            </a:pPr>
            <a:r>
              <a:rPr lang="en-US" sz="2800" dirty="0"/>
              <a:t>7 mA  </a:t>
            </a:r>
          </a:p>
          <a:p>
            <a:pPr marL="342900" indent="-342900">
              <a:buAutoNum type="alphaUcPeriod"/>
            </a:pPr>
            <a:r>
              <a:rPr lang="en-US" sz="2800" dirty="0"/>
              <a:t>10 mA </a:t>
            </a:r>
          </a:p>
          <a:p>
            <a:endParaRPr lang="en-US" sz="2800" dirty="0"/>
          </a:p>
        </p:txBody>
      </p:sp>
      <p:sp>
        <p:nvSpPr>
          <p:cNvPr id="4" name="Slide Number Placeholder 3">
            <a:extLst>
              <a:ext uri="{FF2B5EF4-FFF2-40B4-BE49-F238E27FC236}">
                <a16:creationId xmlns:a16="http://schemas.microsoft.com/office/drawing/2014/main" xmlns="" id="{6C54BD04-F95F-4E28-AB70-AC0403922B40}"/>
              </a:ext>
            </a:extLst>
          </p:cNvPr>
          <p:cNvSpPr>
            <a:spLocks noGrp="1"/>
          </p:cNvSpPr>
          <p:nvPr>
            <p:ph type="sldNum" sz="quarter" idx="12"/>
          </p:nvPr>
        </p:nvSpPr>
        <p:spPr/>
        <p:txBody>
          <a:bodyPr/>
          <a:lstStyle/>
          <a:p>
            <a:fld id="{505B5044-8D26-4174-8D72-C78C42A448B9}" type="slidenum">
              <a:rPr lang="en-IN" smtClean="0"/>
              <a:t>111</a:t>
            </a:fld>
            <a:endParaRPr lang="en-IN"/>
          </a:p>
        </p:txBody>
      </p:sp>
    </p:spTree>
    <p:extLst>
      <p:ext uri="{BB962C8B-B14F-4D97-AF65-F5344CB8AC3E}">
        <p14:creationId xmlns:p14="http://schemas.microsoft.com/office/powerpoint/2010/main" val="24490669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Content Placeholder 3">
            <a:extLst>
              <a:ext uri="{FF2B5EF4-FFF2-40B4-BE49-F238E27FC236}">
                <a16:creationId xmlns:a16="http://schemas.microsoft.com/office/drawing/2014/main" xmlns="" id="{9AD98818-0C43-460F-82F3-0E85F27362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30300" y="895350"/>
            <a:ext cx="8951913" cy="5811838"/>
          </a:xfrm>
        </p:spPr>
      </p:pic>
      <p:sp>
        <p:nvSpPr>
          <p:cNvPr id="2" name="Slide Number Placeholder 1">
            <a:extLst>
              <a:ext uri="{FF2B5EF4-FFF2-40B4-BE49-F238E27FC236}">
                <a16:creationId xmlns:a16="http://schemas.microsoft.com/office/drawing/2014/main" xmlns="" id="{4D5C9B89-3B64-4304-8564-DCA8D53115DE}"/>
              </a:ext>
            </a:extLst>
          </p:cNvPr>
          <p:cNvSpPr>
            <a:spLocks noGrp="1"/>
          </p:cNvSpPr>
          <p:nvPr>
            <p:ph type="sldNum" sz="quarter" idx="12"/>
          </p:nvPr>
        </p:nvSpPr>
        <p:spPr/>
        <p:txBody>
          <a:bodyPr/>
          <a:lstStyle/>
          <a:p>
            <a:fld id="{505B5044-8D26-4174-8D72-C78C42A448B9}" type="slidenum">
              <a:rPr lang="en-IN" smtClean="0"/>
              <a:t>112</a:t>
            </a:fld>
            <a:endParaRPr lang="en-IN"/>
          </a:p>
        </p:txBody>
      </p:sp>
    </p:spTree>
    <p:extLst>
      <p:ext uri="{BB962C8B-B14F-4D97-AF65-F5344CB8AC3E}">
        <p14:creationId xmlns:p14="http://schemas.microsoft.com/office/powerpoint/2010/main" val="10947578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Content Placeholder 3">
            <a:extLst>
              <a:ext uri="{FF2B5EF4-FFF2-40B4-BE49-F238E27FC236}">
                <a16:creationId xmlns:a16="http://schemas.microsoft.com/office/drawing/2014/main" xmlns="" id="{3E918CE0-D72B-4635-9BED-87CF56E2AE9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481138" y="858838"/>
            <a:ext cx="9147175" cy="5141912"/>
          </a:xfrm>
        </p:spPr>
      </p:pic>
      <p:sp>
        <p:nvSpPr>
          <p:cNvPr id="2" name="Slide Number Placeholder 1">
            <a:extLst>
              <a:ext uri="{FF2B5EF4-FFF2-40B4-BE49-F238E27FC236}">
                <a16:creationId xmlns:a16="http://schemas.microsoft.com/office/drawing/2014/main" xmlns="" id="{5ABA80F5-6B58-43AF-81E2-65979620B33F}"/>
              </a:ext>
            </a:extLst>
          </p:cNvPr>
          <p:cNvSpPr>
            <a:spLocks noGrp="1"/>
          </p:cNvSpPr>
          <p:nvPr>
            <p:ph type="sldNum" sz="quarter" idx="12"/>
          </p:nvPr>
        </p:nvSpPr>
        <p:spPr/>
        <p:txBody>
          <a:bodyPr/>
          <a:lstStyle/>
          <a:p>
            <a:fld id="{505B5044-8D26-4174-8D72-C78C42A448B9}" type="slidenum">
              <a:rPr lang="en-IN" smtClean="0"/>
              <a:t>113</a:t>
            </a:fld>
            <a:endParaRPr lang="en-IN" dirty="0"/>
          </a:p>
        </p:txBody>
      </p:sp>
    </p:spTree>
    <p:extLst>
      <p:ext uri="{BB962C8B-B14F-4D97-AF65-F5344CB8AC3E}">
        <p14:creationId xmlns:p14="http://schemas.microsoft.com/office/powerpoint/2010/main" val="11584680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Content Placeholder 3">
            <a:extLst>
              <a:ext uri="{FF2B5EF4-FFF2-40B4-BE49-F238E27FC236}">
                <a16:creationId xmlns:a16="http://schemas.microsoft.com/office/drawing/2014/main" xmlns="" id="{7FEEE551-4F84-493E-AE16-438A07BD3C6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69988" y="336550"/>
            <a:ext cx="9339262" cy="6218238"/>
          </a:xfrm>
        </p:spPr>
      </p:pic>
      <p:sp>
        <p:nvSpPr>
          <p:cNvPr id="2" name="Slide Number Placeholder 1">
            <a:extLst>
              <a:ext uri="{FF2B5EF4-FFF2-40B4-BE49-F238E27FC236}">
                <a16:creationId xmlns:a16="http://schemas.microsoft.com/office/drawing/2014/main" xmlns="" id="{64038766-EA81-4DDB-86C3-BB9786902F05}"/>
              </a:ext>
            </a:extLst>
          </p:cNvPr>
          <p:cNvSpPr>
            <a:spLocks noGrp="1"/>
          </p:cNvSpPr>
          <p:nvPr>
            <p:ph type="sldNum" sz="quarter" idx="12"/>
          </p:nvPr>
        </p:nvSpPr>
        <p:spPr/>
        <p:txBody>
          <a:bodyPr/>
          <a:lstStyle/>
          <a:p>
            <a:fld id="{505B5044-8D26-4174-8D72-C78C42A448B9}" type="slidenum">
              <a:rPr lang="en-IN" sz="1400" smtClean="0"/>
              <a:t>114</a:t>
            </a:fld>
            <a:endParaRPr lang="en-IN" sz="1400" dirty="0"/>
          </a:p>
        </p:txBody>
      </p:sp>
    </p:spTree>
    <p:extLst>
      <p:ext uri="{BB962C8B-B14F-4D97-AF65-F5344CB8AC3E}">
        <p14:creationId xmlns:p14="http://schemas.microsoft.com/office/powerpoint/2010/main" val="24644507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xmlns="" id="{1E163D0B-996F-4492-BAC6-2CF8CC90F0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5701" y="95250"/>
            <a:ext cx="4206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a:extLst>
              <a:ext uri="{FF2B5EF4-FFF2-40B4-BE49-F238E27FC236}">
                <a16:creationId xmlns:a16="http://schemas.microsoft.com/office/drawing/2014/main" xmlns="" id="{74E5A13E-9DB3-418E-BE40-7C84323292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451101"/>
            <a:ext cx="3475038" cy="227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0" name="Picture 4">
            <a:extLst>
              <a:ext uri="{FF2B5EF4-FFF2-40B4-BE49-F238E27FC236}">
                <a16:creationId xmlns:a16="http://schemas.microsoft.com/office/drawing/2014/main" xmlns="" id="{2C8685C9-375E-459F-B86B-71D7BA05AE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9826" y="2551114"/>
            <a:ext cx="2784475"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1" name="Picture 5">
            <a:extLst>
              <a:ext uri="{FF2B5EF4-FFF2-40B4-BE49-F238E27FC236}">
                <a16:creationId xmlns:a16="http://schemas.microsoft.com/office/drawing/2014/main" xmlns="" id="{855173CC-8676-4A48-BCBE-83CD1E65E6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1" y="1371601"/>
            <a:ext cx="7573963"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2" name="Picture 6">
            <a:extLst>
              <a:ext uri="{FF2B5EF4-FFF2-40B4-BE49-F238E27FC236}">
                <a16:creationId xmlns:a16="http://schemas.microsoft.com/office/drawing/2014/main" xmlns="" id="{A25AFE9E-4CA2-4467-A224-E09DE62837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5181600"/>
            <a:ext cx="38862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3" name="Picture 7">
            <a:extLst>
              <a:ext uri="{FF2B5EF4-FFF2-40B4-BE49-F238E27FC236}">
                <a16:creationId xmlns:a16="http://schemas.microsoft.com/office/drawing/2014/main" xmlns="" id="{06B9EDE9-50BC-4EC1-8734-BF3A912D40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0826" y="5191126"/>
            <a:ext cx="3152775" cy="120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4" name="Picture 8">
            <a:extLst>
              <a:ext uri="{FF2B5EF4-FFF2-40B4-BE49-F238E27FC236}">
                <a16:creationId xmlns:a16="http://schemas.microsoft.com/office/drawing/2014/main" xmlns="" id="{0E1E87D2-AC39-490B-B874-339C1FBFA3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2401" y="3636963"/>
            <a:ext cx="149542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xmlns="" id="{1C1372F7-E15F-4DFA-AB32-479D54E7E96C}"/>
              </a:ext>
            </a:extLst>
          </p:cNvPr>
          <p:cNvSpPr>
            <a:spLocks noGrp="1"/>
          </p:cNvSpPr>
          <p:nvPr>
            <p:ph type="sldNum" sz="quarter" idx="12"/>
          </p:nvPr>
        </p:nvSpPr>
        <p:spPr/>
        <p:txBody>
          <a:bodyPr/>
          <a:lstStyle/>
          <a:p>
            <a:fld id="{505B5044-8D26-4174-8D72-C78C42A448B9}" type="slidenum">
              <a:rPr lang="en-IN" smtClean="0"/>
              <a:t>115</a:t>
            </a:fld>
            <a:endParaRPr lang="en-IN"/>
          </a:p>
        </p:txBody>
      </p:sp>
    </p:spTree>
    <p:extLst>
      <p:ext uri="{BB962C8B-B14F-4D97-AF65-F5344CB8AC3E}">
        <p14:creationId xmlns:p14="http://schemas.microsoft.com/office/powerpoint/2010/main" val="34921707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xmlns="" id="{39B264D3-97DB-4F1E-8939-ACDB6F4E63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609601"/>
            <a:ext cx="5029200" cy="199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a:extLst>
              <a:ext uri="{FF2B5EF4-FFF2-40B4-BE49-F238E27FC236}">
                <a16:creationId xmlns:a16="http://schemas.microsoft.com/office/drawing/2014/main" xmlns="" id="{D95E0C82-A801-4A28-A3E3-4472D56B35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750" y="152400"/>
            <a:ext cx="58102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4" name="Picture 4">
            <a:extLst>
              <a:ext uri="{FF2B5EF4-FFF2-40B4-BE49-F238E27FC236}">
                <a16:creationId xmlns:a16="http://schemas.microsoft.com/office/drawing/2014/main" xmlns="" id="{BCC34FBB-1241-4484-9D30-306715CE5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0" y="215900"/>
            <a:ext cx="2300288"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5" name="Picture 5">
            <a:extLst>
              <a:ext uri="{FF2B5EF4-FFF2-40B4-BE49-F238E27FC236}">
                <a16:creationId xmlns:a16="http://schemas.microsoft.com/office/drawing/2014/main" xmlns="" id="{126CDA68-8B8B-4957-969F-1AA7E13993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0989" y="4114800"/>
            <a:ext cx="362902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6" name="Picture 6">
            <a:extLst>
              <a:ext uri="{FF2B5EF4-FFF2-40B4-BE49-F238E27FC236}">
                <a16:creationId xmlns:a16="http://schemas.microsoft.com/office/drawing/2014/main" xmlns="" id="{C41E0242-58CB-4580-A519-33CA68097C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5914" y="2438400"/>
            <a:ext cx="8867775" cy="167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7" name="Picture 7">
            <a:extLst>
              <a:ext uri="{FF2B5EF4-FFF2-40B4-BE49-F238E27FC236}">
                <a16:creationId xmlns:a16="http://schemas.microsoft.com/office/drawing/2014/main" xmlns="" id="{D66D8AAF-C56C-4AFB-BE12-C0E991EA30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7300" y="3962401"/>
            <a:ext cx="358140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8" name="Picture 8">
            <a:extLst>
              <a:ext uri="{FF2B5EF4-FFF2-40B4-BE49-F238E27FC236}">
                <a16:creationId xmlns:a16="http://schemas.microsoft.com/office/drawing/2014/main" xmlns="" id="{AA18CD42-F294-44CA-B8B4-E7A833CF52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0401" y="4419600"/>
            <a:ext cx="1247775"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9" name="Picture 9">
            <a:extLst>
              <a:ext uri="{FF2B5EF4-FFF2-40B4-BE49-F238E27FC236}">
                <a16:creationId xmlns:a16="http://schemas.microsoft.com/office/drawing/2014/main" xmlns="" id="{E0715112-C05F-4BC6-8055-AF3458DD7F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05450" y="4724400"/>
            <a:ext cx="516255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10" name="Picture 10">
            <a:extLst>
              <a:ext uri="{FF2B5EF4-FFF2-40B4-BE49-F238E27FC236}">
                <a16:creationId xmlns:a16="http://schemas.microsoft.com/office/drawing/2014/main" xmlns="" id="{C82EDFF0-5A70-43C7-9B14-E6AAB8E114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0314" y="5334000"/>
            <a:ext cx="45243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xmlns="" id="{1000A45A-5D13-439D-82A2-A66AC0B7DDE8}"/>
              </a:ext>
            </a:extLst>
          </p:cNvPr>
          <p:cNvSpPr>
            <a:spLocks noGrp="1"/>
          </p:cNvSpPr>
          <p:nvPr>
            <p:ph type="sldNum" sz="quarter" idx="12"/>
          </p:nvPr>
        </p:nvSpPr>
        <p:spPr/>
        <p:txBody>
          <a:bodyPr/>
          <a:lstStyle/>
          <a:p>
            <a:fld id="{505B5044-8D26-4174-8D72-C78C42A448B9}" type="slidenum">
              <a:rPr lang="en-IN" smtClean="0"/>
              <a:t>116</a:t>
            </a:fld>
            <a:endParaRPr lang="en-IN"/>
          </a:p>
        </p:txBody>
      </p:sp>
    </p:spTree>
    <p:extLst>
      <p:ext uri="{BB962C8B-B14F-4D97-AF65-F5344CB8AC3E}">
        <p14:creationId xmlns:p14="http://schemas.microsoft.com/office/powerpoint/2010/main" val="1486418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xmlns="" id="{C0EA1504-54E8-4AB2-92D1-68EF4C239738}"/>
              </a:ext>
            </a:extLst>
          </p:cNvPr>
          <p:cNvSpPr>
            <a:spLocks noGrp="1"/>
          </p:cNvSpPr>
          <p:nvPr>
            <p:ph type="title"/>
          </p:nvPr>
        </p:nvSpPr>
        <p:spPr>
          <a:xfrm>
            <a:off x="428625" y="41275"/>
            <a:ext cx="11182350" cy="1325563"/>
          </a:xfrm>
        </p:spPr>
        <p:txBody>
          <a:bodyPr/>
          <a:lstStyle/>
          <a:p>
            <a:pPr algn="ctr" eaLnBrk="1" hangingPunct="1"/>
            <a:r>
              <a:rPr lang="en-IN" altLang="en-US" dirty="0">
                <a:ln>
                  <a:noFill/>
                </a:ln>
              </a:rPr>
              <a:t>Example for KCL</a:t>
            </a:r>
          </a:p>
        </p:txBody>
      </p:sp>
      <p:pic>
        <p:nvPicPr>
          <p:cNvPr id="30723" name="Content Placeholder 3">
            <a:extLst>
              <a:ext uri="{FF2B5EF4-FFF2-40B4-BE49-F238E27FC236}">
                <a16:creationId xmlns:a16="http://schemas.microsoft.com/office/drawing/2014/main" xmlns="" id="{686585E7-E941-43CB-A1C1-FFCF3EED983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71450" y="1543050"/>
            <a:ext cx="11182350" cy="4765675"/>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203200" y="273269"/>
            <a:ext cx="11887200" cy="5255172"/>
          </a:xfrm>
        </p:spPr>
        <p:txBody>
          <a:bodyPr>
            <a:normAutofit fontScale="90000"/>
          </a:bodyPr>
          <a:lstStyle/>
          <a:p>
            <a:pPr algn="l"/>
            <a:r>
              <a:rPr lang="en-IN" sz="4400" dirty="0" smtClean="0"/>
              <a:t>                                      Poll 2</a:t>
            </a:r>
            <a:br>
              <a:rPr lang="en-IN" sz="4400" dirty="0" smtClean="0"/>
            </a:br>
            <a:r>
              <a:rPr lang="en-IN" sz="3000" dirty="0"/>
              <a:t/>
            </a:r>
            <a:br>
              <a:rPr lang="en-IN" sz="3000" dirty="0"/>
            </a:br>
            <a:r>
              <a:rPr lang="en-IN" sz="3000" dirty="0" smtClean="0"/>
              <a:t/>
            </a:r>
            <a:br>
              <a:rPr lang="en-IN" sz="3000" dirty="0" smtClean="0"/>
            </a:br>
            <a:r>
              <a:rPr lang="en-IN" sz="3000" dirty="0"/>
              <a:t/>
            </a:r>
            <a:br>
              <a:rPr lang="en-IN" sz="3000" dirty="0"/>
            </a:br>
            <a:r>
              <a:rPr lang="en-IN" sz="3000" dirty="0" smtClean="0"/>
              <a:t/>
            </a:r>
            <a:br>
              <a:rPr lang="en-IN" sz="3000" dirty="0" smtClean="0"/>
            </a:br>
            <a:r>
              <a:rPr lang="en-IN" sz="3600" dirty="0" smtClean="0">
                <a:latin typeface="+mn-lt"/>
              </a:rPr>
              <a:t>Q. KCL is based on the fact that</a:t>
            </a:r>
            <a:br>
              <a:rPr lang="en-IN" sz="3600" dirty="0" smtClean="0">
                <a:latin typeface="+mn-lt"/>
              </a:rPr>
            </a:br>
            <a:r>
              <a:rPr lang="en-IN" sz="3600" dirty="0" smtClean="0">
                <a:latin typeface="+mn-lt"/>
              </a:rPr>
              <a:t/>
            </a:r>
            <a:br>
              <a:rPr lang="en-IN" sz="3600" dirty="0" smtClean="0">
                <a:latin typeface="+mn-lt"/>
              </a:rPr>
            </a:br>
            <a:r>
              <a:rPr lang="en-IN" sz="3600" dirty="0" smtClean="0">
                <a:latin typeface="+mn-lt"/>
              </a:rPr>
              <a:t>a) There is a possibility for a node to store energy.</a:t>
            </a:r>
            <a:br>
              <a:rPr lang="en-IN" sz="3600" dirty="0" smtClean="0">
                <a:latin typeface="+mn-lt"/>
              </a:rPr>
            </a:br>
            <a:r>
              <a:rPr lang="en-IN" sz="3600" i="1" dirty="0" smtClean="0">
                <a:latin typeface="+mn-lt"/>
              </a:rPr>
              <a:t>b) </a:t>
            </a:r>
            <a:r>
              <a:rPr lang="en-IN" sz="3600" dirty="0" smtClean="0">
                <a:latin typeface="+mn-lt"/>
              </a:rPr>
              <a:t>There cannot be an accumulation of charge at a node.</a:t>
            </a:r>
            <a:br>
              <a:rPr lang="en-IN" sz="3600" dirty="0" smtClean="0">
                <a:latin typeface="+mn-lt"/>
              </a:rPr>
            </a:br>
            <a:r>
              <a:rPr lang="en-IN" sz="3600" dirty="0" smtClean="0">
                <a:latin typeface="+mn-lt"/>
              </a:rPr>
              <a:t>c) Charge accumulation is possible at node</a:t>
            </a:r>
            <a:br>
              <a:rPr lang="en-IN" sz="3600" dirty="0" smtClean="0">
                <a:latin typeface="+mn-lt"/>
              </a:rPr>
            </a:br>
            <a:r>
              <a:rPr lang="en-IN" sz="3600" dirty="0" smtClean="0">
                <a:latin typeface="+mn-lt"/>
              </a:rPr>
              <a:t>d) Charge accumulation may or may not be possible</a:t>
            </a:r>
            <a:r>
              <a:rPr lang="en-IN" sz="6700" dirty="0" smtClean="0">
                <a:latin typeface="+mn-lt"/>
              </a:rPr>
              <a:t>.</a:t>
            </a:r>
          </a:p>
        </p:txBody>
      </p:sp>
    </p:spTree>
    <p:extLst>
      <p:ext uri="{BB962C8B-B14F-4D97-AF65-F5344CB8AC3E}">
        <p14:creationId xmlns:p14="http://schemas.microsoft.com/office/powerpoint/2010/main" val="36871727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1021" y="1683174"/>
            <a:ext cx="3892331" cy="2736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9" name="Rectangle 3"/>
          <p:cNvSpPr>
            <a:spLocks noChangeArrowheads="1"/>
          </p:cNvSpPr>
          <p:nvPr/>
        </p:nvSpPr>
        <p:spPr bwMode="auto">
          <a:xfrm>
            <a:off x="392386" y="1092456"/>
            <a:ext cx="8229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sz="2400" dirty="0"/>
              <a:t>Q. </a:t>
            </a:r>
            <a:r>
              <a:rPr lang="en-IN" sz="2400" b="1" dirty="0"/>
              <a:t>Relation between currents according to KCL </a:t>
            </a:r>
            <a:r>
              <a:rPr lang="en-IN" sz="2400" b="1" dirty="0" smtClean="0"/>
              <a:t>is</a:t>
            </a:r>
            <a:endParaRPr lang="en-IN" sz="2400" b="1" dirty="0"/>
          </a:p>
        </p:txBody>
      </p:sp>
      <p:sp>
        <p:nvSpPr>
          <p:cNvPr id="4100" name="Rectangle 4"/>
          <p:cNvSpPr>
            <a:spLocks noChangeArrowheads="1"/>
          </p:cNvSpPr>
          <p:nvPr/>
        </p:nvSpPr>
        <p:spPr bwMode="auto">
          <a:xfrm>
            <a:off x="3251200" y="4495800"/>
            <a:ext cx="6096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nn-NO" sz="2800" b="1" dirty="0"/>
              <a:t>a) i</a:t>
            </a:r>
            <a:r>
              <a:rPr lang="nn-NO" sz="2800" b="1" baseline="-25000" dirty="0"/>
              <a:t>1</a:t>
            </a:r>
            <a:r>
              <a:rPr lang="nn-NO" sz="2800" b="1" dirty="0"/>
              <a:t>=i</a:t>
            </a:r>
            <a:r>
              <a:rPr lang="nn-NO" sz="2800" b="1" baseline="-25000" dirty="0"/>
              <a:t>2</a:t>
            </a:r>
            <a:r>
              <a:rPr lang="nn-NO" sz="2800" b="1" dirty="0"/>
              <a:t>=i</a:t>
            </a:r>
            <a:r>
              <a:rPr lang="nn-NO" sz="2800" b="1" baseline="-25000" dirty="0"/>
              <a:t>3</a:t>
            </a:r>
            <a:r>
              <a:rPr lang="nn-NO" sz="2800" b="1" dirty="0"/>
              <a:t>=i</a:t>
            </a:r>
            <a:r>
              <a:rPr lang="nn-NO" sz="2800" b="1" baseline="-25000" dirty="0"/>
              <a:t>4</a:t>
            </a:r>
            <a:r>
              <a:rPr lang="nn-NO" sz="2800" b="1" dirty="0"/>
              <a:t>=i</a:t>
            </a:r>
            <a:r>
              <a:rPr lang="nn-NO" sz="2800" b="1" baseline="-25000" dirty="0"/>
              <a:t>5</a:t>
            </a:r>
            <a:r>
              <a:rPr lang="nn-NO" sz="2800" b="1" dirty="0"/>
              <a:t/>
            </a:r>
            <a:br>
              <a:rPr lang="nn-NO" sz="2800" b="1" dirty="0"/>
            </a:br>
            <a:r>
              <a:rPr lang="nn-NO" sz="2800" b="1" dirty="0"/>
              <a:t>b) i</a:t>
            </a:r>
            <a:r>
              <a:rPr lang="nn-NO" sz="2800" b="1" baseline="-25000" dirty="0"/>
              <a:t>1</a:t>
            </a:r>
            <a:r>
              <a:rPr lang="nn-NO" sz="2800" b="1" dirty="0"/>
              <a:t>+i</a:t>
            </a:r>
            <a:r>
              <a:rPr lang="nn-NO" sz="2800" b="1" baseline="-25000" dirty="0"/>
              <a:t>4</a:t>
            </a:r>
            <a:r>
              <a:rPr lang="nn-NO" sz="2800" b="1" dirty="0"/>
              <a:t>+i</a:t>
            </a:r>
            <a:r>
              <a:rPr lang="nn-NO" sz="2800" b="1" baseline="-25000" dirty="0"/>
              <a:t>3</a:t>
            </a:r>
            <a:r>
              <a:rPr lang="nn-NO" sz="2800" b="1" dirty="0"/>
              <a:t>=i</a:t>
            </a:r>
            <a:r>
              <a:rPr lang="nn-NO" sz="2800" b="1" baseline="-25000" dirty="0"/>
              <a:t>5</a:t>
            </a:r>
            <a:r>
              <a:rPr lang="nn-NO" sz="2800" b="1" dirty="0"/>
              <a:t>+i</a:t>
            </a:r>
            <a:r>
              <a:rPr lang="nn-NO" sz="2800" b="1" baseline="-25000" dirty="0"/>
              <a:t>2</a:t>
            </a:r>
            <a:r>
              <a:rPr lang="nn-NO" sz="2800" b="1" dirty="0"/>
              <a:t/>
            </a:r>
            <a:br>
              <a:rPr lang="nn-NO" sz="2800" b="1" dirty="0"/>
            </a:br>
            <a:r>
              <a:rPr lang="nn-NO" sz="2800" b="1" dirty="0"/>
              <a:t>c) i</a:t>
            </a:r>
            <a:r>
              <a:rPr lang="nn-NO" sz="2800" b="1" baseline="-25000" dirty="0"/>
              <a:t>1</a:t>
            </a:r>
            <a:r>
              <a:rPr lang="nn-NO" sz="2800" b="1" dirty="0"/>
              <a:t>-i</a:t>
            </a:r>
            <a:r>
              <a:rPr lang="nn-NO" sz="2800" b="1" baseline="-25000" dirty="0"/>
              <a:t>5</a:t>
            </a:r>
            <a:r>
              <a:rPr lang="nn-NO" sz="2800" b="1" dirty="0"/>
              <a:t>=i</a:t>
            </a:r>
            <a:r>
              <a:rPr lang="nn-NO" sz="2800" b="1" baseline="-25000" dirty="0"/>
              <a:t>2</a:t>
            </a:r>
            <a:r>
              <a:rPr lang="nn-NO" sz="2800" b="1" dirty="0"/>
              <a:t>-i</a:t>
            </a:r>
            <a:r>
              <a:rPr lang="nn-NO" sz="2800" b="1" baseline="-25000" dirty="0"/>
              <a:t>3</a:t>
            </a:r>
            <a:r>
              <a:rPr lang="nn-NO" sz="2800" b="1" dirty="0"/>
              <a:t>-i</a:t>
            </a:r>
            <a:r>
              <a:rPr lang="nn-NO" sz="2800" b="1" baseline="-25000" dirty="0"/>
              <a:t>4</a:t>
            </a:r>
            <a:r>
              <a:rPr lang="nn-NO" sz="2800" b="1" dirty="0"/>
              <a:t/>
            </a:r>
            <a:br>
              <a:rPr lang="nn-NO" sz="2800" b="1" dirty="0"/>
            </a:br>
            <a:r>
              <a:rPr lang="nn-NO" sz="2800" b="1" i="1" dirty="0"/>
              <a:t>d) i</a:t>
            </a:r>
            <a:r>
              <a:rPr lang="nn-NO" sz="2800" b="1" i="1" baseline="-25000" dirty="0"/>
              <a:t>1</a:t>
            </a:r>
            <a:r>
              <a:rPr lang="nn-NO" sz="2800" b="1" i="1" dirty="0"/>
              <a:t>+i</a:t>
            </a:r>
            <a:r>
              <a:rPr lang="nn-NO" sz="2800" b="1" i="1" baseline="-25000" dirty="0"/>
              <a:t>5</a:t>
            </a:r>
            <a:r>
              <a:rPr lang="nn-NO" sz="2800" b="1" i="1" dirty="0"/>
              <a:t>=i</a:t>
            </a:r>
            <a:r>
              <a:rPr lang="nn-NO" sz="2800" b="1" i="1" baseline="-25000" dirty="0"/>
              <a:t>2</a:t>
            </a:r>
            <a:r>
              <a:rPr lang="nn-NO" sz="2800" b="1" i="1" dirty="0"/>
              <a:t>+i</a:t>
            </a:r>
            <a:r>
              <a:rPr lang="nn-NO" sz="2800" b="1" i="1" baseline="-25000" dirty="0"/>
              <a:t>3</a:t>
            </a:r>
            <a:r>
              <a:rPr lang="nn-NO" sz="2800" b="1" i="1" dirty="0"/>
              <a:t>+i</a:t>
            </a:r>
            <a:r>
              <a:rPr lang="nn-NO" sz="2800" b="1" i="1" baseline="-25000" dirty="0"/>
              <a:t>4</a:t>
            </a:r>
            <a:endParaRPr lang="en-IN" sz="2800" b="1" i="1" dirty="0"/>
          </a:p>
        </p:txBody>
      </p:sp>
      <p:sp>
        <p:nvSpPr>
          <p:cNvPr id="2" name="TextBox 1"/>
          <p:cNvSpPr txBox="1"/>
          <p:nvPr/>
        </p:nvSpPr>
        <p:spPr>
          <a:xfrm>
            <a:off x="4507186" y="73571"/>
            <a:ext cx="2144110" cy="769441"/>
          </a:xfrm>
          <a:prstGeom prst="rect">
            <a:avLst/>
          </a:prstGeom>
          <a:noFill/>
        </p:spPr>
        <p:txBody>
          <a:bodyPr wrap="square" rtlCol="0">
            <a:spAutoFit/>
          </a:bodyPr>
          <a:lstStyle/>
          <a:p>
            <a:r>
              <a:rPr lang="en-US" sz="4400" dirty="0" smtClean="0">
                <a:latin typeface="+mj-lt"/>
              </a:rPr>
              <a:t>Poll 3</a:t>
            </a:r>
            <a:endParaRPr lang="en-US" sz="4400" dirty="0">
              <a:latin typeface="+mj-lt"/>
            </a:endParaRPr>
          </a:p>
        </p:txBody>
      </p:sp>
    </p:spTree>
    <p:extLst>
      <p:ext uri="{BB962C8B-B14F-4D97-AF65-F5344CB8AC3E}">
        <p14:creationId xmlns:p14="http://schemas.microsoft.com/office/powerpoint/2010/main" val="18124502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xmlns="" id="{32F81767-DAEF-44F6-BA81-DB3062A9CA14}"/>
              </a:ext>
            </a:extLst>
          </p:cNvPr>
          <p:cNvSpPr>
            <a:spLocks noGrp="1"/>
          </p:cNvSpPr>
          <p:nvPr>
            <p:ph type="title"/>
          </p:nvPr>
        </p:nvSpPr>
        <p:spPr>
          <a:xfrm>
            <a:off x="880241" y="0"/>
            <a:ext cx="10515600" cy="1325563"/>
          </a:xfrm>
        </p:spPr>
        <p:txBody>
          <a:bodyPr/>
          <a:lstStyle/>
          <a:p>
            <a:pPr algn="ctr" eaLnBrk="1" hangingPunct="1"/>
            <a:r>
              <a:rPr lang="en-IN" altLang="en-US" dirty="0">
                <a:ln>
                  <a:noFill/>
                </a:ln>
              </a:rPr>
              <a:t>Kirchhoff’s Voltage Law (KVL)</a:t>
            </a:r>
          </a:p>
        </p:txBody>
      </p:sp>
      <p:sp>
        <p:nvSpPr>
          <p:cNvPr id="31747" name="Content Placeholder 2">
            <a:extLst>
              <a:ext uri="{FF2B5EF4-FFF2-40B4-BE49-F238E27FC236}">
                <a16:creationId xmlns:a16="http://schemas.microsoft.com/office/drawing/2014/main" xmlns="" id="{D06449AF-641F-4841-BDCD-3B00FB9D1D37}"/>
              </a:ext>
            </a:extLst>
          </p:cNvPr>
          <p:cNvSpPr>
            <a:spLocks noGrp="1"/>
          </p:cNvSpPr>
          <p:nvPr>
            <p:ph idx="1"/>
          </p:nvPr>
        </p:nvSpPr>
        <p:spPr/>
        <p:txBody>
          <a:bodyPr/>
          <a:lstStyle/>
          <a:p>
            <a:pPr eaLnBrk="1" hangingPunct="1"/>
            <a:r>
              <a:rPr lang="en-US" altLang="en-US"/>
              <a:t>Kirchhoff’s voltage law (KVL) states that the algebraic sum of all voltages around a closed path (or loop) is zero.</a:t>
            </a:r>
          </a:p>
          <a:p>
            <a:pPr eaLnBrk="1" hangingPunct="1"/>
            <a:r>
              <a:rPr lang="en-US" altLang="en-US"/>
              <a:t>mathematically, KVL states that</a:t>
            </a:r>
          </a:p>
          <a:p>
            <a:pPr eaLnBrk="1" hangingPunct="1"/>
            <a:endParaRPr lang="en-US" altLang="en-US"/>
          </a:p>
          <a:p>
            <a:pPr eaLnBrk="1" hangingPunct="1"/>
            <a:endParaRPr lang="en-IN" altLang="en-US"/>
          </a:p>
        </p:txBody>
      </p:sp>
      <p:pic>
        <p:nvPicPr>
          <p:cNvPr id="31748" name="Picture 3">
            <a:extLst>
              <a:ext uri="{FF2B5EF4-FFF2-40B4-BE49-F238E27FC236}">
                <a16:creationId xmlns:a16="http://schemas.microsoft.com/office/drawing/2014/main" xmlns="" id="{F2DCD0E9-58C2-43FF-9D23-EE511F4F020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34188" y="3354388"/>
            <a:ext cx="2093912" cy="14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4">
            <a:extLst>
              <a:ext uri="{FF2B5EF4-FFF2-40B4-BE49-F238E27FC236}">
                <a16:creationId xmlns:a16="http://schemas.microsoft.com/office/drawing/2014/main" xmlns="" id="{C3876406-E63A-42E5-B5C5-5AE7DF90BB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25600" y="5102225"/>
            <a:ext cx="820420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xmlns="" id="{58D96FD8-7C9A-48E5-8A7C-0E4398A2BAEE}"/>
              </a:ext>
            </a:extLst>
          </p:cNvPr>
          <p:cNvSpPr>
            <a:spLocks noGrp="1"/>
          </p:cNvSpPr>
          <p:nvPr>
            <p:ph type="title"/>
          </p:nvPr>
        </p:nvSpPr>
        <p:spPr>
          <a:xfrm>
            <a:off x="1273778" y="0"/>
            <a:ext cx="9601200" cy="1303337"/>
          </a:xfrm>
        </p:spPr>
        <p:txBody>
          <a:bodyPr/>
          <a:lstStyle/>
          <a:p>
            <a:pPr algn="ctr" eaLnBrk="1" hangingPunct="1"/>
            <a:r>
              <a:rPr lang="en-IN" altLang="en-US" dirty="0">
                <a:ln>
                  <a:noFill/>
                </a:ln>
              </a:rPr>
              <a:t>Sign Convention for KVL</a:t>
            </a:r>
          </a:p>
        </p:txBody>
      </p:sp>
      <p:sp>
        <p:nvSpPr>
          <p:cNvPr id="32771" name="Content Placeholder 2">
            <a:extLst>
              <a:ext uri="{FF2B5EF4-FFF2-40B4-BE49-F238E27FC236}">
                <a16:creationId xmlns:a16="http://schemas.microsoft.com/office/drawing/2014/main" xmlns="" id="{57FA44D1-392E-49D8-B24F-CF345BDDB143}"/>
              </a:ext>
            </a:extLst>
          </p:cNvPr>
          <p:cNvSpPr>
            <a:spLocks noGrp="1"/>
          </p:cNvSpPr>
          <p:nvPr>
            <p:ph idx="1"/>
          </p:nvPr>
        </p:nvSpPr>
        <p:spPr>
          <a:xfrm>
            <a:off x="1295400" y="3571875"/>
            <a:ext cx="9601200" cy="4262438"/>
          </a:xfrm>
        </p:spPr>
        <p:txBody>
          <a:bodyPr/>
          <a:lstStyle/>
          <a:p>
            <a:pPr eaLnBrk="1" hangingPunct="1"/>
            <a:endParaRPr lang="en-US" altLang="en-US"/>
          </a:p>
          <a:p>
            <a:pPr eaLnBrk="1" hangingPunct="1"/>
            <a:r>
              <a:rPr lang="en-US" altLang="en-US" b="1"/>
              <a:t>KVL can be applied in two ways: </a:t>
            </a:r>
          </a:p>
          <a:p>
            <a:pPr eaLnBrk="1" hangingPunct="1"/>
            <a:r>
              <a:rPr lang="en-US" altLang="en-US"/>
              <a:t>1. By taking either a clockwise or a counterclockwise trip around the loop. </a:t>
            </a:r>
          </a:p>
          <a:p>
            <a:pPr eaLnBrk="1" hangingPunct="1"/>
            <a:r>
              <a:rPr lang="en-US" altLang="en-US"/>
              <a:t>2. By the algebraic sum of voltages around the loop is zero.</a:t>
            </a:r>
            <a:endParaRPr lang="en-IN" altLang="en-US"/>
          </a:p>
        </p:txBody>
      </p:sp>
      <p:pic>
        <p:nvPicPr>
          <p:cNvPr id="32772" name="Picture 5" descr="Sign conventions for voltage drop and gain in circuit - Physics ...">
            <a:extLst>
              <a:ext uri="{FF2B5EF4-FFF2-40B4-BE49-F238E27FC236}">
                <a16:creationId xmlns:a16="http://schemas.microsoft.com/office/drawing/2014/main" xmlns="" id="{20A2ECED-D078-442C-836A-593FF25BE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9825" y="1517650"/>
            <a:ext cx="102997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xmlns="" id="{2A829EC1-5648-43CE-A255-C43579D81266}"/>
              </a:ext>
            </a:extLst>
          </p:cNvPr>
          <p:cNvSpPr>
            <a:spLocks noGrp="1"/>
          </p:cNvSpPr>
          <p:nvPr>
            <p:ph type="title"/>
          </p:nvPr>
        </p:nvSpPr>
        <p:spPr>
          <a:xfrm>
            <a:off x="932793" y="0"/>
            <a:ext cx="10515600" cy="1325563"/>
          </a:xfrm>
        </p:spPr>
        <p:txBody>
          <a:bodyPr/>
          <a:lstStyle/>
          <a:p>
            <a:pPr algn="ctr"/>
            <a:r>
              <a:rPr lang="en-IN" altLang="en-US" dirty="0">
                <a:ln>
                  <a:noFill/>
                </a:ln>
              </a:rPr>
              <a:t>Sign Convention of KVL for R, L and C</a:t>
            </a:r>
          </a:p>
        </p:txBody>
      </p:sp>
      <p:pic>
        <p:nvPicPr>
          <p:cNvPr id="33795" name="Picture 2" descr="Kirchhoff's Rules | Physics II">
            <a:extLst>
              <a:ext uri="{FF2B5EF4-FFF2-40B4-BE49-F238E27FC236}">
                <a16:creationId xmlns:a16="http://schemas.microsoft.com/office/drawing/2014/main" xmlns="" id="{9C3A9778-3906-4E32-8CEA-C2DE8CC4CD1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93788" y="2635250"/>
            <a:ext cx="5880100" cy="3317875"/>
          </a:xfrm>
          <a:noFill/>
        </p:spPr>
      </p:pic>
      <p:pic>
        <p:nvPicPr>
          <p:cNvPr id="33796" name="Picture 5">
            <a:extLst>
              <a:ext uri="{FF2B5EF4-FFF2-40B4-BE49-F238E27FC236}">
                <a16:creationId xmlns:a16="http://schemas.microsoft.com/office/drawing/2014/main" xmlns="" id="{4E75EFE8-DB01-44D1-A64A-9FABA60267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73888" y="2665413"/>
            <a:ext cx="4738687" cy="328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2">
            <a:extLst>
              <a:ext uri="{FF2B5EF4-FFF2-40B4-BE49-F238E27FC236}">
                <a16:creationId xmlns:a16="http://schemas.microsoft.com/office/drawing/2014/main" xmlns="" id="{D53F1B2D-185A-401D-9B30-1B7A345F39C7}"/>
              </a:ext>
            </a:extLst>
          </p:cNvPr>
          <p:cNvSpPr>
            <a:spLocks noGrp="1"/>
          </p:cNvSpPr>
          <p:nvPr>
            <p:ph idx="1"/>
          </p:nvPr>
        </p:nvSpPr>
        <p:spPr>
          <a:xfrm>
            <a:off x="212725" y="228600"/>
            <a:ext cx="11788775" cy="752475"/>
          </a:xfrm>
        </p:spPr>
        <p:txBody>
          <a:bodyPr>
            <a:normAutofit/>
          </a:bodyPr>
          <a:lstStyle/>
          <a:p>
            <a:pPr marL="0" indent="0" eaLnBrk="1" hangingPunct="1">
              <a:buFont typeface="Arial" panose="020B0604020202020204" pitchFamily="34" charset="0"/>
              <a:buNone/>
              <a:defRPr/>
            </a:pPr>
            <a:r>
              <a:rPr lang="en-US" sz="3600" dirty="0">
                <a:latin typeface="+mj-lt"/>
              </a:rPr>
              <a:t>                                           Example-1 for KVL</a:t>
            </a:r>
            <a:endParaRPr lang="en-IN" sz="3600" dirty="0">
              <a:latin typeface="+mj-lt"/>
            </a:endParaRPr>
          </a:p>
        </p:txBody>
      </p:sp>
      <p:pic>
        <p:nvPicPr>
          <p:cNvPr id="34819" name="Picture 3">
            <a:extLst>
              <a:ext uri="{FF2B5EF4-FFF2-40B4-BE49-F238E27FC236}">
                <a16:creationId xmlns:a16="http://schemas.microsoft.com/office/drawing/2014/main" xmlns="" id="{4DEF846B-745F-4CEB-B292-D9CD30A208D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000" y="866775"/>
            <a:ext cx="11788775" cy="5943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xmlns="" id="{819AE9B4-8B01-4647-82E0-B5D0F529B48F}"/>
              </a:ext>
            </a:extLst>
          </p:cNvPr>
          <p:cNvSpPr>
            <a:spLocks noGrp="1"/>
          </p:cNvSpPr>
          <p:nvPr>
            <p:ph type="title"/>
          </p:nvPr>
        </p:nvSpPr>
        <p:spPr>
          <a:xfrm>
            <a:off x="1189038" y="104775"/>
            <a:ext cx="9601200" cy="549275"/>
          </a:xfrm>
        </p:spPr>
        <p:txBody>
          <a:bodyPr>
            <a:normAutofit fontScale="90000"/>
          </a:bodyPr>
          <a:lstStyle/>
          <a:p>
            <a:pPr algn="ctr"/>
            <a:r>
              <a:rPr lang="en-IN" altLang="en-US" dirty="0">
                <a:ln>
                  <a:noFill/>
                </a:ln>
              </a:rPr>
              <a:t>Example-2 for KVL</a:t>
            </a:r>
          </a:p>
        </p:txBody>
      </p:sp>
      <p:pic>
        <p:nvPicPr>
          <p:cNvPr id="35843" name="Content Placeholder 1">
            <a:extLst>
              <a:ext uri="{FF2B5EF4-FFF2-40B4-BE49-F238E27FC236}">
                <a16:creationId xmlns:a16="http://schemas.microsoft.com/office/drawing/2014/main" xmlns="" id="{987CBE6F-D2CD-4B8B-8215-3DF0B61CEC0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702609" y="1743074"/>
            <a:ext cx="4664979" cy="1039018"/>
          </a:xfrm>
        </p:spPr>
      </p:pic>
      <p:pic>
        <p:nvPicPr>
          <p:cNvPr id="35844" name="Picture 2">
            <a:extLst>
              <a:ext uri="{FF2B5EF4-FFF2-40B4-BE49-F238E27FC236}">
                <a16:creationId xmlns:a16="http://schemas.microsoft.com/office/drawing/2014/main" xmlns="" id="{94A6ACA0-70A5-4851-95CB-9E26E18505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793" y="1104106"/>
            <a:ext cx="2556789" cy="412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3">
            <a:extLst>
              <a:ext uri="{FF2B5EF4-FFF2-40B4-BE49-F238E27FC236}">
                <a16:creationId xmlns:a16="http://schemas.microsoft.com/office/drawing/2014/main" xmlns="" id="{E825F67F-0DBB-4274-9951-FF348ED72B6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51893" y="2778524"/>
            <a:ext cx="5352019" cy="1345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Rectangle 4">
            <a:extLst>
              <a:ext uri="{FF2B5EF4-FFF2-40B4-BE49-F238E27FC236}">
                <a16:creationId xmlns:a16="http://schemas.microsoft.com/office/drawing/2014/main" xmlns="" id="{2CB041A2-36DD-443D-93FD-E94E6F2B9954}"/>
              </a:ext>
            </a:extLst>
          </p:cNvPr>
          <p:cNvSpPr>
            <a:spLocks noChangeArrowheads="1"/>
          </p:cNvSpPr>
          <p:nvPr/>
        </p:nvSpPr>
        <p:spPr bwMode="auto">
          <a:xfrm>
            <a:off x="887595" y="5603478"/>
            <a:ext cx="6346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dirty="0">
                <a:latin typeface="ItcKabel-Book"/>
              </a:rPr>
              <a:t>Sum of voltage rises=Sum of voltage drops</a:t>
            </a:r>
            <a:endParaRPr lang="en-IN" altLang="en-US" sz="2800" dirty="0"/>
          </a:p>
        </p:txBody>
      </p:sp>
      <p:pic>
        <p:nvPicPr>
          <p:cNvPr id="35847" name="Picture 5">
            <a:extLst>
              <a:ext uri="{FF2B5EF4-FFF2-40B4-BE49-F238E27FC236}">
                <a16:creationId xmlns:a16="http://schemas.microsoft.com/office/drawing/2014/main" xmlns="" id="{F812541B-ECB7-4A9A-9AD5-CB99249E167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99463" y="1228726"/>
            <a:ext cx="3691744" cy="3305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Arrow 6">
            <a:extLst>
              <a:ext uri="{FF2B5EF4-FFF2-40B4-BE49-F238E27FC236}">
                <a16:creationId xmlns:a16="http://schemas.microsoft.com/office/drawing/2014/main" xmlns="" id="{D60A52B5-6BB1-4BA3-A8CE-1C667E8CA839}"/>
              </a:ext>
            </a:extLst>
          </p:cNvPr>
          <p:cNvSpPr/>
          <p:nvPr/>
        </p:nvSpPr>
        <p:spPr>
          <a:xfrm>
            <a:off x="7412615" y="2605880"/>
            <a:ext cx="977900" cy="4556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
        <p:nvSpPr>
          <p:cNvPr id="35849" name="TextBox 7">
            <a:extLst>
              <a:ext uri="{FF2B5EF4-FFF2-40B4-BE49-F238E27FC236}">
                <a16:creationId xmlns:a16="http://schemas.microsoft.com/office/drawing/2014/main" xmlns="" id="{06332259-6C6B-44F8-BDBE-8F9A980EDEFE}"/>
              </a:ext>
            </a:extLst>
          </p:cNvPr>
          <p:cNvSpPr txBox="1">
            <a:spLocks noChangeArrowheads="1"/>
          </p:cNvSpPr>
          <p:nvPr/>
        </p:nvSpPr>
        <p:spPr bwMode="auto">
          <a:xfrm>
            <a:off x="8399463" y="5603478"/>
            <a:ext cx="29835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2800" dirty="0"/>
              <a:t>Equivalent Circuit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6EFDDC-5DE5-4E29-A7D1-04ED4404B3AE}"/>
              </a:ext>
            </a:extLst>
          </p:cNvPr>
          <p:cNvSpPr>
            <a:spLocks noGrp="1"/>
          </p:cNvSpPr>
          <p:nvPr>
            <p:ph type="title"/>
          </p:nvPr>
        </p:nvSpPr>
        <p:spPr>
          <a:xfrm>
            <a:off x="838200" y="123387"/>
            <a:ext cx="10515600" cy="840823"/>
          </a:xfrm>
        </p:spPr>
        <p:txBody>
          <a:bodyPr/>
          <a:lstStyle/>
          <a:p>
            <a:pPr algn="ctr"/>
            <a:r>
              <a:rPr lang="en-IN" dirty="0"/>
              <a:t>Basic Definitions </a:t>
            </a:r>
          </a:p>
        </p:txBody>
      </p:sp>
      <p:sp>
        <p:nvSpPr>
          <p:cNvPr id="3" name="Content Placeholder 2">
            <a:extLst>
              <a:ext uri="{FF2B5EF4-FFF2-40B4-BE49-F238E27FC236}">
                <a16:creationId xmlns:a16="http://schemas.microsoft.com/office/drawing/2014/main" xmlns="" id="{0EAAE8ED-F566-4EE9-A10B-D7672547EE16}"/>
              </a:ext>
            </a:extLst>
          </p:cNvPr>
          <p:cNvSpPr>
            <a:spLocks noGrp="1"/>
          </p:cNvSpPr>
          <p:nvPr>
            <p:ph idx="1"/>
          </p:nvPr>
        </p:nvSpPr>
        <p:spPr>
          <a:xfrm>
            <a:off x="838200" y="1205948"/>
            <a:ext cx="10515600" cy="4971015"/>
          </a:xfrm>
        </p:spPr>
        <p:txBody>
          <a:bodyPr>
            <a:normAutofit/>
          </a:bodyPr>
          <a:lstStyle/>
          <a:p>
            <a:pPr algn="just"/>
            <a:r>
              <a:rPr lang="en-GB" sz="2400" b="1" i="0" dirty="0" smtClean="0">
                <a:solidFill>
                  <a:srgbClr val="222222"/>
                </a:solidFill>
                <a:effectLst/>
                <a:latin typeface="Times New Roman" panose="02020603050405020304" pitchFamily="18" charset="0"/>
                <a:cs typeface="Times New Roman" panose="02020603050405020304" pitchFamily="18" charset="0"/>
              </a:rPr>
              <a:t>Voltage or Potential difference</a:t>
            </a:r>
            <a:r>
              <a:rPr lang="en-GB" sz="2400" b="0" i="0" dirty="0">
                <a:solidFill>
                  <a:srgbClr val="222222"/>
                </a:solidFill>
                <a:effectLst/>
                <a:latin typeface="Times New Roman" panose="02020603050405020304" pitchFamily="18" charset="0"/>
                <a:cs typeface="Times New Roman" panose="02020603050405020304" pitchFamily="18" charset="0"/>
              </a:rPr>
              <a:t> is the difference in charge between two points. </a:t>
            </a:r>
            <a:r>
              <a:rPr lang="en-GB" sz="2400" b="0" i="0" dirty="0" smtClean="0">
                <a:solidFill>
                  <a:srgbClr val="222222"/>
                </a:solidFill>
                <a:effectLst/>
                <a:latin typeface="Times New Roman" panose="02020603050405020304" pitchFamily="18" charset="0"/>
                <a:cs typeface="Times New Roman" panose="02020603050405020304" pitchFamily="18" charset="0"/>
              </a:rPr>
              <a:t>It is measured in Volts.</a:t>
            </a:r>
            <a:endParaRPr lang="en-GB" sz="2400" b="0" i="0" dirty="0">
              <a:solidFill>
                <a:srgbClr val="222222"/>
              </a:solidFill>
              <a:effectLst/>
              <a:latin typeface="Times New Roman" panose="02020603050405020304" pitchFamily="18" charset="0"/>
              <a:cs typeface="Times New Roman" panose="02020603050405020304" pitchFamily="18" charset="0"/>
            </a:endParaRPr>
          </a:p>
          <a:p>
            <a:pPr algn="just"/>
            <a:endParaRPr lang="en-GB" sz="2400" b="0" i="0" dirty="0">
              <a:solidFill>
                <a:srgbClr val="222222"/>
              </a:solidFill>
              <a:effectLst/>
              <a:latin typeface="Times New Roman" panose="02020603050405020304" pitchFamily="18" charset="0"/>
              <a:cs typeface="Times New Roman" panose="02020603050405020304" pitchFamily="18" charset="0"/>
            </a:endParaRPr>
          </a:p>
          <a:p>
            <a:pPr algn="just"/>
            <a:r>
              <a:rPr lang="en-GB" sz="2400" b="1" i="0" dirty="0">
                <a:solidFill>
                  <a:srgbClr val="222222"/>
                </a:solidFill>
                <a:effectLst/>
                <a:latin typeface="Times New Roman" panose="02020603050405020304" pitchFamily="18" charset="0"/>
                <a:cs typeface="Times New Roman" panose="02020603050405020304" pitchFamily="18" charset="0"/>
              </a:rPr>
              <a:t>Current</a:t>
            </a:r>
            <a:r>
              <a:rPr lang="en-GB" sz="2400" b="0" i="0" dirty="0">
                <a:solidFill>
                  <a:srgbClr val="222222"/>
                </a:solidFill>
                <a:effectLst/>
                <a:latin typeface="Times New Roman" panose="02020603050405020304" pitchFamily="18" charset="0"/>
                <a:cs typeface="Times New Roman" panose="02020603050405020304" pitchFamily="18" charset="0"/>
              </a:rPr>
              <a:t> is the rate at which charge is </a:t>
            </a:r>
            <a:r>
              <a:rPr lang="en-GB" sz="2400" b="0" i="0" dirty="0" smtClean="0">
                <a:solidFill>
                  <a:srgbClr val="222222"/>
                </a:solidFill>
                <a:effectLst/>
                <a:latin typeface="Times New Roman" panose="02020603050405020304" pitchFamily="18" charset="0"/>
                <a:cs typeface="Times New Roman" panose="02020603050405020304" pitchFamily="18" charset="0"/>
              </a:rPr>
              <a:t>flowing or simply called as flow of charge. It is measured in Amperes.</a:t>
            </a:r>
          </a:p>
          <a:p>
            <a:pPr algn="just"/>
            <a:endParaRPr lang="en-GB" sz="2400" dirty="0">
              <a:solidFill>
                <a:srgbClr val="222222"/>
              </a:solidFill>
              <a:latin typeface="Times New Roman" panose="02020603050405020304" pitchFamily="18" charset="0"/>
              <a:cs typeface="Times New Roman" panose="02020603050405020304" pitchFamily="18" charset="0"/>
            </a:endParaRPr>
          </a:p>
          <a:p>
            <a:pPr algn="just"/>
            <a:r>
              <a:rPr lang="en-GB" sz="2400" b="1" i="0" dirty="0" smtClean="0">
                <a:solidFill>
                  <a:srgbClr val="222222"/>
                </a:solidFill>
                <a:effectLst/>
                <a:latin typeface="Times New Roman" panose="02020603050405020304" pitchFamily="18" charset="0"/>
                <a:cs typeface="Times New Roman" panose="02020603050405020304" pitchFamily="18" charset="0"/>
              </a:rPr>
              <a:t>Resistance</a:t>
            </a:r>
            <a:r>
              <a:rPr lang="en-GB" sz="2400" b="0" i="0" dirty="0" smtClean="0">
                <a:solidFill>
                  <a:srgbClr val="222222"/>
                </a:solidFill>
                <a:effectLst/>
                <a:latin typeface="Times New Roman" panose="02020603050405020304" pitchFamily="18" charset="0"/>
                <a:cs typeface="Times New Roman" panose="02020603050405020304" pitchFamily="18" charset="0"/>
              </a:rPr>
              <a:t> </a:t>
            </a:r>
            <a:r>
              <a:rPr lang="en-GB" sz="2400" b="0" i="0" dirty="0">
                <a:solidFill>
                  <a:srgbClr val="222222"/>
                </a:solidFill>
                <a:effectLst/>
                <a:latin typeface="Times New Roman" panose="02020603050405020304" pitchFamily="18" charset="0"/>
                <a:cs typeface="Times New Roman" panose="02020603050405020304" pitchFamily="18" charset="0"/>
              </a:rPr>
              <a:t>is a material's tendency to resist the flow of charge (</a:t>
            </a:r>
            <a:r>
              <a:rPr lang="en-GB" sz="2400" b="1" i="0" dirty="0">
                <a:solidFill>
                  <a:srgbClr val="222222"/>
                </a:solidFill>
                <a:effectLst/>
                <a:latin typeface="Times New Roman" panose="02020603050405020304" pitchFamily="18" charset="0"/>
                <a:cs typeface="Times New Roman" panose="02020603050405020304" pitchFamily="18" charset="0"/>
              </a:rPr>
              <a:t>current</a:t>
            </a:r>
            <a:r>
              <a:rPr lang="en-GB" sz="2400" b="0" i="0" dirty="0" smtClean="0">
                <a:solidFill>
                  <a:srgbClr val="222222"/>
                </a:solidFill>
                <a:effectLst/>
                <a:latin typeface="Times New Roman" panose="02020603050405020304" pitchFamily="18" charset="0"/>
                <a:cs typeface="Times New Roman" panose="02020603050405020304" pitchFamily="18" charset="0"/>
              </a:rPr>
              <a:t>). It is measured in Ohms.</a:t>
            </a:r>
            <a:endParaRPr lang="en-GB" sz="2400" b="0" i="0" dirty="0">
              <a:solidFill>
                <a:srgbClr val="222222"/>
              </a:solidFill>
              <a:effectLst/>
              <a:latin typeface="Times New Roman" panose="02020603050405020304" pitchFamily="18" charset="0"/>
              <a:cs typeface="Times New Roman" panose="02020603050405020304" pitchFamily="18" charset="0"/>
            </a:endParaRPr>
          </a:p>
          <a:p>
            <a:pPr marL="0" indent="0" algn="just">
              <a:buNone/>
            </a:pPr>
            <a:endParaRPr lang="en-GB" sz="2400" b="0" i="0" dirty="0">
              <a:solidFill>
                <a:srgbClr val="222222"/>
              </a:solidFill>
              <a:effectLst/>
              <a:latin typeface="Times New Roman" panose="02020603050405020304" pitchFamily="18" charset="0"/>
              <a:cs typeface="Times New Roman" panose="02020603050405020304" pitchFamily="18" charset="0"/>
            </a:endParaRPr>
          </a:p>
          <a:p>
            <a:pPr algn="just"/>
            <a:r>
              <a:rPr lang="en-GB" sz="2400" b="1" dirty="0">
                <a:solidFill>
                  <a:srgbClr val="000000"/>
                </a:solidFill>
                <a:latin typeface="Times New Roman" panose="02020603050405020304" pitchFamily="18" charset="0"/>
                <a:cs typeface="Times New Roman" panose="02020603050405020304" pitchFamily="18" charset="0"/>
              </a:rPr>
              <a:t>E</a:t>
            </a:r>
            <a:r>
              <a:rPr lang="en-GB" sz="2400" b="1" i="0" dirty="0">
                <a:solidFill>
                  <a:srgbClr val="000000"/>
                </a:solidFill>
                <a:effectLst/>
                <a:latin typeface="Times New Roman" panose="02020603050405020304" pitchFamily="18" charset="0"/>
                <a:cs typeface="Times New Roman" panose="02020603050405020304" pitchFamily="18" charset="0"/>
              </a:rPr>
              <a:t>nergy</a:t>
            </a:r>
            <a:r>
              <a:rPr lang="en-GB" sz="2400" b="0" i="0" dirty="0">
                <a:solidFill>
                  <a:srgbClr val="000000"/>
                </a:solidFill>
                <a:effectLst/>
                <a:latin typeface="Times New Roman" panose="02020603050405020304" pitchFamily="18" charset="0"/>
                <a:cs typeface="Times New Roman" panose="02020603050405020304" pitchFamily="18" charset="0"/>
              </a:rPr>
              <a:t> is defined as the amount of work that can be performed by force, whereas </a:t>
            </a:r>
            <a:r>
              <a:rPr lang="en-GB" sz="2400" b="1" i="0" dirty="0">
                <a:solidFill>
                  <a:srgbClr val="000000"/>
                </a:solidFill>
                <a:effectLst/>
                <a:latin typeface="Times New Roman" panose="02020603050405020304" pitchFamily="18" charset="0"/>
                <a:cs typeface="Times New Roman" panose="02020603050405020304" pitchFamily="18" charset="0"/>
              </a:rPr>
              <a:t>power</a:t>
            </a:r>
            <a:r>
              <a:rPr lang="en-GB" sz="2400" b="0" i="0" dirty="0">
                <a:solidFill>
                  <a:srgbClr val="000000"/>
                </a:solidFill>
                <a:effectLst/>
                <a:latin typeface="Times New Roman" panose="02020603050405020304" pitchFamily="18" charset="0"/>
                <a:cs typeface="Times New Roman" panose="02020603050405020304" pitchFamily="18" charset="0"/>
              </a:rPr>
              <a:t> is defined as the rate at which work is performed.</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2140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xmlns="" id="{E5ACEF82-A124-43E2-9803-601947D73854}"/>
              </a:ext>
            </a:extLst>
          </p:cNvPr>
          <p:cNvSpPr>
            <a:spLocks noGrp="1"/>
          </p:cNvSpPr>
          <p:nvPr>
            <p:ph type="title"/>
          </p:nvPr>
        </p:nvSpPr>
        <p:spPr>
          <a:xfrm>
            <a:off x="1046163" y="1065213"/>
            <a:ext cx="9601200" cy="573087"/>
          </a:xfrm>
        </p:spPr>
        <p:txBody>
          <a:bodyPr>
            <a:normAutofit fontScale="90000"/>
          </a:bodyPr>
          <a:lstStyle/>
          <a:p>
            <a:r>
              <a:rPr lang="en-IN" altLang="en-US" sz="2800">
                <a:ln>
                  <a:noFill/>
                </a:ln>
              </a:rPr>
              <a:t>Example-3 for KVL</a:t>
            </a:r>
            <a:br>
              <a:rPr lang="en-IN" altLang="en-US" sz="2800">
                <a:ln>
                  <a:noFill/>
                </a:ln>
              </a:rPr>
            </a:br>
            <a:r>
              <a:rPr lang="en-US" altLang="en-US" sz="2800">
                <a:ln>
                  <a:noFill/>
                </a:ln>
              </a:rPr>
              <a:t>For the circuit in Fig.1(a), find voltages </a:t>
            </a:r>
            <a:r>
              <a:rPr lang="en-US" altLang="en-US" sz="2800" i="1">
                <a:ln>
                  <a:noFill/>
                </a:ln>
              </a:rPr>
              <a:t>v</a:t>
            </a:r>
            <a:r>
              <a:rPr lang="en-US" altLang="en-US" sz="2800">
                <a:ln>
                  <a:noFill/>
                </a:ln>
              </a:rPr>
              <a:t>1 and </a:t>
            </a:r>
            <a:r>
              <a:rPr lang="en-US" altLang="en-US" sz="2800" i="1">
                <a:ln>
                  <a:noFill/>
                </a:ln>
              </a:rPr>
              <a:t>v</a:t>
            </a:r>
            <a:r>
              <a:rPr lang="en-US" altLang="en-US" sz="2800">
                <a:ln>
                  <a:noFill/>
                </a:ln>
              </a:rPr>
              <a:t>2.</a:t>
            </a:r>
            <a:r>
              <a:rPr lang="en-IN" altLang="en-US">
                <a:ln>
                  <a:noFill/>
                </a:ln>
              </a:rPr>
              <a:t/>
            </a:r>
            <a:br>
              <a:rPr lang="en-IN" altLang="en-US">
                <a:ln>
                  <a:noFill/>
                </a:ln>
              </a:rPr>
            </a:br>
            <a:endParaRPr lang="en-IN" altLang="en-US">
              <a:ln>
                <a:noFill/>
              </a:ln>
            </a:endParaRPr>
          </a:p>
        </p:txBody>
      </p:sp>
      <p:pic>
        <p:nvPicPr>
          <p:cNvPr id="36867" name="Content Placeholder 4">
            <a:extLst>
              <a:ext uri="{FF2B5EF4-FFF2-40B4-BE49-F238E27FC236}">
                <a16:creationId xmlns:a16="http://schemas.microsoft.com/office/drawing/2014/main" xmlns="" id="{C6F21B68-0690-4E44-B568-F5DE0209547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668713" y="2432050"/>
            <a:ext cx="7597775" cy="3763963"/>
          </a:xfrm>
        </p:spPr>
      </p:pic>
      <p:pic>
        <p:nvPicPr>
          <p:cNvPr id="36868" name="Picture 3">
            <a:extLst>
              <a:ext uri="{FF2B5EF4-FFF2-40B4-BE49-F238E27FC236}">
                <a16:creationId xmlns:a16="http://schemas.microsoft.com/office/drawing/2014/main" xmlns="" id="{93B5C06E-7B05-4EE2-BEB7-B4118481A6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80538" y="584200"/>
            <a:ext cx="1885950"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5">
            <a:extLst>
              <a:ext uri="{FF2B5EF4-FFF2-40B4-BE49-F238E27FC236}">
                <a16:creationId xmlns:a16="http://schemas.microsoft.com/office/drawing/2014/main" xmlns="" id="{6E165825-4BB6-4B93-9EA3-31ACDE80830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850" y="2951163"/>
            <a:ext cx="2836863" cy="30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a:xfrm>
            <a:off x="343338" y="2346435"/>
            <a:ext cx="10769600" cy="2590800"/>
          </a:xfrm>
        </p:spPr>
        <p:txBody>
          <a:bodyPr>
            <a:noAutofit/>
          </a:bodyPr>
          <a:lstStyle/>
          <a:p>
            <a:pPr algn="l"/>
            <a:r>
              <a:rPr lang="en-IN" sz="3600" dirty="0" smtClean="0"/>
              <a:t>Q. The algebraic sum of voltages around any closed path in a network is equal to ___</a:t>
            </a:r>
            <a:br>
              <a:rPr lang="en-IN" sz="3600" dirty="0" smtClean="0"/>
            </a:br>
            <a:r>
              <a:rPr lang="en-IN" sz="3600" dirty="0" smtClean="0"/>
              <a:t>a) Infinity</a:t>
            </a:r>
            <a:br>
              <a:rPr lang="en-IN" sz="3600" dirty="0" smtClean="0"/>
            </a:br>
            <a:r>
              <a:rPr lang="en-IN" sz="3600" dirty="0" smtClean="0"/>
              <a:t>b) 1</a:t>
            </a:r>
            <a:br>
              <a:rPr lang="en-IN" sz="3600" dirty="0" smtClean="0"/>
            </a:br>
            <a:r>
              <a:rPr lang="en-IN" sz="3600" i="1" dirty="0" smtClean="0"/>
              <a:t>c) </a:t>
            </a:r>
            <a:r>
              <a:rPr lang="en-IN" sz="3600" dirty="0" smtClean="0"/>
              <a:t>0</a:t>
            </a:r>
            <a:br>
              <a:rPr lang="en-IN" sz="3600" dirty="0" smtClean="0"/>
            </a:br>
            <a:r>
              <a:rPr lang="en-IN" sz="3600" dirty="0" smtClean="0"/>
              <a:t>d) Negative polarity</a:t>
            </a:r>
          </a:p>
        </p:txBody>
      </p:sp>
      <p:sp>
        <p:nvSpPr>
          <p:cNvPr id="3" name="Subtitle 2"/>
          <p:cNvSpPr>
            <a:spLocks noGrp="1"/>
          </p:cNvSpPr>
          <p:nvPr>
            <p:ph type="subTitle" idx="1"/>
          </p:nvPr>
        </p:nvSpPr>
        <p:spPr>
          <a:xfrm>
            <a:off x="1639614" y="168166"/>
            <a:ext cx="9144000" cy="987972"/>
          </a:xfrm>
        </p:spPr>
        <p:txBody>
          <a:bodyPr>
            <a:normAutofit/>
          </a:bodyPr>
          <a:lstStyle/>
          <a:p>
            <a:pPr>
              <a:defRPr/>
            </a:pPr>
            <a:r>
              <a:rPr lang="en-IN" sz="4400" dirty="0" smtClean="0">
                <a:latin typeface="+mj-lt"/>
              </a:rPr>
              <a:t>Poll 4</a:t>
            </a:r>
            <a:endParaRPr lang="en-IN" sz="4400" dirty="0">
              <a:latin typeface="+mj-lt"/>
            </a:endParaRPr>
          </a:p>
        </p:txBody>
      </p:sp>
    </p:spTree>
    <p:extLst>
      <p:ext uri="{BB962C8B-B14F-4D97-AF65-F5344CB8AC3E}">
        <p14:creationId xmlns:p14="http://schemas.microsoft.com/office/powerpoint/2010/main" val="16133113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ctrTitle"/>
          </p:nvPr>
        </p:nvSpPr>
        <p:spPr>
          <a:xfrm>
            <a:off x="212651" y="1143796"/>
            <a:ext cx="9504855" cy="815757"/>
          </a:xfrm>
        </p:spPr>
        <p:txBody>
          <a:bodyPr>
            <a:normAutofit/>
          </a:bodyPr>
          <a:lstStyle/>
          <a:p>
            <a:pPr algn="l" eaLnBrk="1" hangingPunct="1"/>
            <a:r>
              <a:rPr lang="en-IN" sz="2800" dirty="0" smtClean="0">
                <a:latin typeface="+mn-lt"/>
              </a:rPr>
              <a:t>Find out </a:t>
            </a:r>
            <a:r>
              <a:rPr lang="en-IN" sz="2800" i="1" dirty="0" smtClean="0">
                <a:latin typeface="+mn-lt"/>
              </a:rPr>
              <a:t>V</a:t>
            </a:r>
            <a:r>
              <a:rPr lang="en-IN" sz="2800" baseline="-25000" dirty="0" smtClean="0">
                <a:latin typeface="+mn-lt"/>
              </a:rPr>
              <a:t>1</a:t>
            </a:r>
            <a:r>
              <a:rPr lang="en-IN" sz="2800" dirty="0" smtClean="0">
                <a:latin typeface="+mn-lt"/>
              </a:rPr>
              <a:t> and </a:t>
            </a:r>
            <a:r>
              <a:rPr lang="en-IN" sz="2800" i="1" dirty="0" smtClean="0">
                <a:latin typeface="+mn-lt"/>
              </a:rPr>
              <a:t>V</a:t>
            </a:r>
            <a:r>
              <a:rPr lang="en-IN" sz="2800" baseline="-25000" dirty="0" smtClean="0">
                <a:latin typeface="+mn-lt"/>
              </a:rPr>
              <a:t>2</a:t>
            </a:r>
            <a:r>
              <a:rPr lang="en-IN" sz="2800" dirty="0" smtClean="0">
                <a:latin typeface="+mn-lt"/>
              </a:rPr>
              <a:t> using KVL</a:t>
            </a:r>
            <a:endParaRPr lang="en-US" sz="2800" dirty="0" smtClean="0">
              <a:latin typeface="+mn-lt"/>
            </a:endParaRPr>
          </a:p>
        </p:txBody>
      </p:sp>
      <p:pic>
        <p:nvPicPr>
          <p:cNvPr id="1024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075" y="2095828"/>
            <a:ext cx="5791200"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4" name="Rectangle 1"/>
          <p:cNvSpPr>
            <a:spLocks noChangeArrowheads="1"/>
          </p:cNvSpPr>
          <p:nvPr/>
        </p:nvSpPr>
        <p:spPr bwMode="auto">
          <a:xfrm>
            <a:off x="599090" y="4829503"/>
            <a:ext cx="6096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pt-BR" sz="2800" dirty="0"/>
              <a:t>a) 8V, 12V</a:t>
            </a:r>
            <a:br>
              <a:rPr lang="pt-BR" sz="2800" dirty="0"/>
            </a:br>
            <a:r>
              <a:rPr lang="pt-BR" sz="2800" dirty="0"/>
              <a:t>b) 5V, 6V</a:t>
            </a:r>
            <a:br>
              <a:rPr lang="pt-BR" sz="2800" dirty="0"/>
            </a:br>
            <a:r>
              <a:rPr lang="pt-BR" sz="2800" dirty="0"/>
              <a:t>c) 6V, 7V</a:t>
            </a:r>
            <a:br>
              <a:rPr lang="pt-BR" sz="2800" dirty="0"/>
            </a:br>
            <a:r>
              <a:rPr lang="pt-BR" sz="2800" dirty="0"/>
              <a:t>d) 7V, 8V</a:t>
            </a:r>
          </a:p>
        </p:txBody>
      </p:sp>
      <p:sp>
        <p:nvSpPr>
          <p:cNvPr id="5" name="Subtitle 2"/>
          <p:cNvSpPr>
            <a:spLocks noGrp="1"/>
          </p:cNvSpPr>
          <p:nvPr>
            <p:ph type="subTitle" idx="1"/>
          </p:nvPr>
        </p:nvSpPr>
        <p:spPr>
          <a:xfrm>
            <a:off x="1639614" y="168166"/>
            <a:ext cx="9144000" cy="987972"/>
          </a:xfrm>
        </p:spPr>
        <p:txBody>
          <a:bodyPr>
            <a:normAutofit/>
          </a:bodyPr>
          <a:lstStyle/>
          <a:p>
            <a:pPr>
              <a:defRPr/>
            </a:pPr>
            <a:r>
              <a:rPr lang="en-IN" sz="4400" dirty="0" smtClean="0">
                <a:latin typeface="+mj-lt"/>
              </a:rPr>
              <a:t>Poll 5</a:t>
            </a:r>
            <a:endParaRPr lang="en-IN" sz="4400" dirty="0">
              <a:latin typeface="+mj-lt"/>
            </a:endParaRPr>
          </a:p>
        </p:txBody>
      </p:sp>
    </p:spTree>
    <p:extLst>
      <p:ext uri="{BB962C8B-B14F-4D97-AF65-F5344CB8AC3E}">
        <p14:creationId xmlns:p14="http://schemas.microsoft.com/office/powerpoint/2010/main" val="41721640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065870-C80E-4F61-850B-C9F683D0A838}"/>
              </a:ext>
            </a:extLst>
          </p:cNvPr>
          <p:cNvSpPr>
            <a:spLocks noGrp="1"/>
          </p:cNvSpPr>
          <p:nvPr>
            <p:ph type="title"/>
          </p:nvPr>
        </p:nvSpPr>
        <p:spPr>
          <a:xfrm>
            <a:off x="838200" y="0"/>
            <a:ext cx="10515600" cy="946840"/>
          </a:xfrm>
        </p:spPr>
        <p:txBody>
          <a:bodyPr/>
          <a:lstStyle/>
          <a:p>
            <a:r>
              <a:rPr lang="en-IN" dirty="0">
                <a:solidFill>
                  <a:srgbClr val="FF0000"/>
                </a:solidFill>
              </a:rPr>
              <a:t>Resistance</a:t>
            </a:r>
          </a:p>
        </p:txBody>
      </p:sp>
      <p:sp>
        <p:nvSpPr>
          <p:cNvPr id="3" name="Content Placeholder 2">
            <a:extLst>
              <a:ext uri="{FF2B5EF4-FFF2-40B4-BE49-F238E27FC236}">
                <a16:creationId xmlns:a16="http://schemas.microsoft.com/office/drawing/2014/main" xmlns="" id="{4F8C5CDC-A756-4676-B1E1-7B8B4241D876}"/>
              </a:ext>
            </a:extLst>
          </p:cNvPr>
          <p:cNvSpPr>
            <a:spLocks noGrp="1"/>
          </p:cNvSpPr>
          <p:nvPr>
            <p:ph idx="1"/>
          </p:nvPr>
        </p:nvSpPr>
        <p:spPr>
          <a:xfrm>
            <a:off x="838200" y="1170677"/>
            <a:ext cx="10515600" cy="5230123"/>
          </a:xfrm>
        </p:spPr>
        <p:txBody>
          <a:bodyPr>
            <a:normAutofit/>
          </a:bodyPr>
          <a:lstStyle/>
          <a:p>
            <a:pPr algn="just"/>
            <a:r>
              <a:rPr lang="en-GB" sz="2400" b="1" i="0" dirty="0">
                <a:effectLst/>
                <a:latin typeface="Times New Roman" panose="02020603050405020304" pitchFamily="18" charset="0"/>
                <a:cs typeface="Times New Roman" panose="02020603050405020304" pitchFamily="18" charset="0"/>
              </a:rPr>
              <a:t>Resistance</a:t>
            </a:r>
            <a:r>
              <a:rPr lang="en-GB" sz="2400" b="0" i="0" dirty="0">
                <a:effectLst/>
                <a:latin typeface="Times New Roman" panose="02020603050405020304" pitchFamily="18" charset="0"/>
                <a:cs typeface="Times New Roman" panose="02020603050405020304" pitchFamily="18" charset="0"/>
              </a:rPr>
              <a:t> (also known as </a:t>
            </a:r>
            <a:r>
              <a:rPr lang="en-GB" sz="2400" b="1" i="0" dirty="0">
                <a:effectLst/>
                <a:latin typeface="Times New Roman" panose="02020603050405020304" pitchFamily="18" charset="0"/>
                <a:cs typeface="Times New Roman" panose="02020603050405020304" pitchFamily="18" charset="0"/>
              </a:rPr>
              <a:t>ohmic resistance</a:t>
            </a:r>
            <a:r>
              <a:rPr lang="en-GB" sz="2400" b="0" i="0" dirty="0">
                <a:effectLst/>
                <a:latin typeface="Times New Roman" panose="02020603050405020304" pitchFamily="18" charset="0"/>
                <a:cs typeface="Times New Roman" panose="02020603050405020304" pitchFamily="18" charset="0"/>
              </a:rPr>
              <a:t> or </a:t>
            </a:r>
            <a:r>
              <a:rPr lang="en-GB" sz="2400" b="1" i="0" dirty="0">
                <a:effectLst/>
                <a:latin typeface="Times New Roman" panose="02020603050405020304" pitchFamily="18" charset="0"/>
                <a:cs typeface="Times New Roman" panose="02020603050405020304" pitchFamily="18" charset="0"/>
              </a:rPr>
              <a:t>electrical resistance</a:t>
            </a:r>
            <a:r>
              <a:rPr lang="en-GB" sz="2400" b="0" i="0" dirty="0">
                <a:effectLst/>
                <a:latin typeface="Times New Roman" panose="02020603050405020304" pitchFamily="18" charset="0"/>
                <a:cs typeface="Times New Roman" panose="02020603050405020304" pitchFamily="18" charset="0"/>
              </a:rPr>
              <a:t>) is a measure of the opposition to current flow in an electrical circuit. Resistance is measured in ohms, symbolized by the Greek letter omega (Ω).</a:t>
            </a:r>
          </a:p>
          <a:p>
            <a:pPr algn="just"/>
            <a:r>
              <a:rPr lang="en-GB" sz="2400" dirty="0">
                <a:latin typeface="Times New Roman" panose="02020603050405020304" pitchFamily="18" charset="0"/>
                <a:cs typeface="Times New Roman" panose="02020603050405020304" pitchFamily="18" charset="0"/>
              </a:rPr>
              <a:t>When a voltage is applied across a substance there will be an electric current through it. The applied voltage across the substance is directly proportional to the current through it. The constant of proportionality is resistance. Hence resistance is defined as the ratio of applied voltage to the current through the substance.</a:t>
            </a:r>
          </a:p>
          <a:p>
            <a:pPr algn="just"/>
            <a:endParaRPr lang="en-IN" sz="2400" dirty="0">
              <a:latin typeface="Times New Roman" panose="02020603050405020304" pitchFamily="18" charset="0"/>
              <a:cs typeface="Times New Roman" panose="02020603050405020304" pitchFamily="18" charset="0"/>
            </a:endParaRPr>
          </a:p>
        </p:txBody>
      </p:sp>
      <p:pic>
        <p:nvPicPr>
          <p:cNvPr id="1026" name="Picture 2" descr=" ">
            <a:extLst>
              <a:ext uri="{FF2B5EF4-FFF2-40B4-BE49-F238E27FC236}">
                <a16:creationId xmlns:a16="http://schemas.microsoft.com/office/drawing/2014/main" xmlns="" id="{08C64930-89E7-4581-9E5B-7E21258ECE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123" y="3773556"/>
            <a:ext cx="3577259" cy="838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51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xmlns="" id="{F4C3C057-FCCA-4184-A1FC-BE00FFC9FCEE}"/>
              </a:ext>
            </a:extLst>
          </p:cNvPr>
          <p:cNvSpPr>
            <a:spLocks noGrp="1"/>
          </p:cNvSpPr>
          <p:nvPr>
            <p:ph type="title"/>
          </p:nvPr>
        </p:nvSpPr>
        <p:spPr/>
        <p:txBody>
          <a:bodyPr/>
          <a:lstStyle/>
          <a:p>
            <a:endParaRPr lang="en-IN" altLang="en-US">
              <a:ln>
                <a:noFill/>
              </a:ln>
            </a:endParaRPr>
          </a:p>
        </p:txBody>
      </p:sp>
      <p:sp>
        <p:nvSpPr>
          <p:cNvPr id="56323" name="Content Placeholder 2">
            <a:extLst>
              <a:ext uri="{FF2B5EF4-FFF2-40B4-BE49-F238E27FC236}">
                <a16:creationId xmlns:a16="http://schemas.microsoft.com/office/drawing/2014/main" xmlns="" id="{FE6AFFD2-10AE-41CB-9251-14E9AE91DFCF}"/>
              </a:ext>
            </a:extLst>
          </p:cNvPr>
          <p:cNvSpPr>
            <a:spLocks noGrp="1"/>
          </p:cNvSpPr>
          <p:nvPr>
            <p:ph idx="1"/>
          </p:nvPr>
        </p:nvSpPr>
        <p:spPr>
          <a:xfrm>
            <a:off x="1627188" y="5815013"/>
            <a:ext cx="9601200" cy="2965450"/>
          </a:xfrm>
        </p:spPr>
        <p:txBody>
          <a:bodyPr/>
          <a:lstStyle/>
          <a:p>
            <a:pPr marL="0" indent="0">
              <a:buFont typeface="Arial" panose="020B0604020202020204" pitchFamily="34" charset="0"/>
              <a:buNone/>
            </a:pPr>
            <a:r>
              <a:rPr lang="en-US" altLang="en-US" sz="1800" b="1">
                <a:solidFill>
                  <a:srgbClr val="FF0000"/>
                </a:solidFill>
              </a:rPr>
              <a:t>Note: </a:t>
            </a:r>
            <a:r>
              <a:rPr lang="en-US" altLang="en-US" sz="1800">
                <a:solidFill>
                  <a:srgbClr val="FF0000"/>
                </a:solidFill>
              </a:rPr>
              <a:t>Resistors in series behave as a single resistor whose resistance is equal to the sum of the resistances of the </a:t>
            </a:r>
            <a:r>
              <a:rPr lang="en-IN" altLang="en-US" sz="1800">
                <a:solidFill>
                  <a:srgbClr val="FF0000"/>
                </a:solidFill>
              </a:rPr>
              <a:t>individual resistors.</a:t>
            </a:r>
          </a:p>
        </p:txBody>
      </p:sp>
      <p:pic>
        <p:nvPicPr>
          <p:cNvPr id="56324" name="Picture 3">
            <a:extLst>
              <a:ext uri="{FF2B5EF4-FFF2-40B4-BE49-F238E27FC236}">
                <a16:creationId xmlns:a16="http://schemas.microsoft.com/office/drawing/2014/main" xmlns="" id="{838720A3-BBDF-489A-88E2-AB375492F32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5663" y="511175"/>
            <a:ext cx="10604500" cy="531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xmlns="" id="{D7510EBF-5C9D-4D71-89C0-FF75F913D6ED}"/>
              </a:ext>
            </a:extLst>
          </p:cNvPr>
          <p:cNvSpPr>
            <a:spLocks noGrp="1"/>
          </p:cNvSpPr>
          <p:nvPr>
            <p:ph type="title"/>
          </p:nvPr>
        </p:nvSpPr>
        <p:spPr>
          <a:xfrm>
            <a:off x="1152525" y="828675"/>
            <a:ext cx="9601200" cy="631825"/>
          </a:xfrm>
        </p:spPr>
        <p:txBody>
          <a:bodyPr>
            <a:normAutofit fontScale="90000"/>
          </a:bodyPr>
          <a:lstStyle/>
          <a:p>
            <a:r>
              <a:rPr lang="en-IN" altLang="en-US">
                <a:ln>
                  <a:noFill/>
                </a:ln>
              </a:rPr>
              <a:t>Resistors in Parallel</a:t>
            </a:r>
            <a:br>
              <a:rPr lang="en-IN" altLang="en-US">
                <a:ln>
                  <a:noFill/>
                </a:ln>
              </a:rPr>
            </a:br>
            <a:r>
              <a:rPr lang="en-US" altLang="en-US" sz="1400">
                <a:ln>
                  <a:noFill/>
                </a:ln>
              </a:rPr>
              <a:t>The equivalent resistance of two parallel resistors is equal to the product</a:t>
            </a:r>
            <a:br>
              <a:rPr lang="en-US" altLang="en-US" sz="1400">
                <a:ln>
                  <a:noFill/>
                </a:ln>
              </a:rPr>
            </a:br>
            <a:r>
              <a:rPr lang="en-US" altLang="en-US" sz="1400">
                <a:ln>
                  <a:noFill/>
                </a:ln>
              </a:rPr>
              <a:t>of their resistances divided by their sum.</a:t>
            </a:r>
            <a:endParaRPr lang="en-IN" altLang="en-US" sz="1400">
              <a:ln>
                <a:noFill/>
              </a:ln>
            </a:endParaRPr>
          </a:p>
        </p:txBody>
      </p:sp>
      <p:pic>
        <p:nvPicPr>
          <p:cNvPr id="57347" name="Picture 2" descr="New Page 1">
            <a:extLst>
              <a:ext uri="{FF2B5EF4-FFF2-40B4-BE49-F238E27FC236}">
                <a16:creationId xmlns:a16="http://schemas.microsoft.com/office/drawing/2014/main" xmlns="" id="{C6F07FE5-C574-405E-8D30-A9230BE8768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59522" y="1803400"/>
            <a:ext cx="8604250" cy="3921125"/>
          </a:xfrm>
          <a:noFill/>
        </p:spPr>
      </p:pic>
      <p:pic>
        <p:nvPicPr>
          <p:cNvPr id="57348" name="Picture 3">
            <a:extLst>
              <a:ext uri="{FF2B5EF4-FFF2-40B4-BE49-F238E27FC236}">
                <a16:creationId xmlns:a16="http://schemas.microsoft.com/office/drawing/2014/main" xmlns="" id="{F0DEF43E-F3BA-46FE-AAF7-B0AA96EA14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51863" y="5191125"/>
            <a:ext cx="31146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xmlns="" id="{3ABC1DDF-9C0C-40F9-8BBA-B6B0C8156435}"/>
              </a:ext>
            </a:extLst>
          </p:cNvPr>
          <p:cNvSpPr>
            <a:spLocks noGrp="1"/>
          </p:cNvSpPr>
          <p:nvPr>
            <p:ph type="title"/>
          </p:nvPr>
        </p:nvSpPr>
        <p:spPr/>
        <p:txBody>
          <a:bodyPr/>
          <a:lstStyle/>
          <a:p>
            <a:r>
              <a:rPr lang="en-IN" altLang="en-US" sz="2800" b="1">
                <a:ln>
                  <a:noFill/>
                </a:ln>
                <a:solidFill>
                  <a:srgbClr val="00B050"/>
                </a:solidFill>
              </a:rPr>
              <a:t>How to find Equivalent Resistance for Series-Parallel Combinations</a:t>
            </a:r>
          </a:p>
        </p:txBody>
      </p:sp>
      <p:pic>
        <p:nvPicPr>
          <p:cNvPr id="58371" name="Content Placeholder 4">
            <a:extLst>
              <a:ext uri="{FF2B5EF4-FFF2-40B4-BE49-F238E27FC236}">
                <a16:creationId xmlns:a16="http://schemas.microsoft.com/office/drawing/2014/main" xmlns="" id="{549310FB-68F1-4642-9F81-603592C3453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638300" y="2184400"/>
            <a:ext cx="9488488" cy="3690938"/>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xmlns="" id="{AEA16833-BA5D-4998-8233-498DE2AE0ADB}"/>
              </a:ext>
            </a:extLst>
          </p:cNvPr>
          <p:cNvSpPr>
            <a:spLocks noGrp="1"/>
          </p:cNvSpPr>
          <p:nvPr>
            <p:ph type="title"/>
          </p:nvPr>
        </p:nvSpPr>
        <p:spPr>
          <a:xfrm>
            <a:off x="939800" y="412750"/>
            <a:ext cx="9601200" cy="1303338"/>
          </a:xfrm>
        </p:spPr>
        <p:txBody>
          <a:bodyPr/>
          <a:lstStyle/>
          <a:p>
            <a:r>
              <a:rPr lang="en-IN" altLang="en-US">
                <a:ln>
                  <a:noFill/>
                </a:ln>
              </a:rPr>
              <a:t>Example: To find Req</a:t>
            </a:r>
          </a:p>
        </p:txBody>
      </p:sp>
      <p:pic>
        <p:nvPicPr>
          <p:cNvPr id="59395" name="Picture 4">
            <a:extLst>
              <a:ext uri="{FF2B5EF4-FFF2-40B4-BE49-F238E27FC236}">
                <a16:creationId xmlns:a16="http://schemas.microsoft.com/office/drawing/2014/main" xmlns="" id="{03949157-BC9E-429B-B625-0A394A1A88C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86450" y="1716088"/>
            <a:ext cx="5010150"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Content Placeholder 6">
            <a:extLst>
              <a:ext uri="{FF2B5EF4-FFF2-40B4-BE49-F238E27FC236}">
                <a16:creationId xmlns:a16="http://schemas.microsoft.com/office/drawing/2014/main" xmlns="" id="{B95CF189-1472-4A97-A861-CAB8F93526A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295400" y="1716088"/>
            <a:ext cx="4156075" cy="3960812"/>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xmlns="" id="{C4D8EBB7-7B86-483A-8A38-FFC67D60214B}"/>
              </a:ext>
            </a:extLst>
          </p:cNvPr>
          <p:cNvSpPr>
            <a:spLocks noGrp="1"/>
          </p:cNvSpPr>
          <p:nvPr>
            <p:ph type="title"/>
          </p:nvPr>
        </p:nvSpPr>
        <p:spPr>
          <a:xfrm>
            <a:off x="1343025" y="847725"/>
            <a:ext cx="9601200" cy="554038"/>
          </a:xfrm>
        </p:spPr>
        <p:txBody>
          <a:bodyPr/>
          <a:lstStyle/>
          <a:p>
            <a:r>
              <a:rPr lang="en-IN" altLang="en-US" sz="3200">
                <a:ln>
                  <a:noFill/>
                </a:ln>
              </a:rPr>
              <a:t>Practice Problem to find Equivalent Resistance</a:t>
            </a:r>
          </a:p>
        </p:txBody>
      </p:sp>
      <p:pic>
        <p:nvPicPr>
          <p:cNvPr id="60419" name="Content Placeholder 3">
            <a:extLst>
              <a:ext uri="{FF2B5EF4-FFF2-40B4-BE49-F238E27FC236}">
                <a16:creationId xmlns:a16="http://schemas.microsoft.com/office/drawing/2014/main" xmlns="" id="{B24837E3-9699-417A-93E8-1D0EB8EE9DA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162675" y="1598613"/>
            <a:ext cx="5408613" cy="4198937"/>
          </a:xfrm>
        </p:spPr>
      </p:pic>
      <p:pic>
        <p:nvPicPr>
          <p:cNvPr id="60420" name="Picture 4">
            <a:extLst>
              <a:ext uri="{FF2B5EF4-FFF2-40B4-BE49-F238E27FC236}">
                <a16:creationId xmlns:a16="http://schemas.microsoft.com/office/drawing/2014/main" xmlns="" id="{0A1F4BF6-3B41-4DEB-9833-7CD6431189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2300" y="1598613"/>
            <a:ext cx="5540375" cy="393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2A2603-EAD2-4FE0-987B-27960C7EB311}"/>
              </a:ext>
            </a:extLst>
          </p:cNvPr>
          <p:cNvSpPr>
            <a:spLocks noGrp="1"/>
          </p:cNvSpPr>
          <p:nvPr>
            <p:ph type="title"/>
          </p:nvPr>
        </p:nvSpPr>
        <p:spPr>
          <a:xfrm>
            <a:off x="838200" y="365126"/>
            <a:ext cx="10515600" cy="787814"/>
          </a:xfrm>
        </p:spPr>
        <p:txBody>
          <a:bodyPr/>
          <a:lstStyle/>
          <a:p>
            <a:r>
              <a:rPr lang="en-IN" dirty="0">
                <a:solidFill>
                  <a:srgbClr val="FF0000"/>
                </a:solidFill>
              </a:rPr>
              <a:t>Inductance</a:t>
            </a:r>
          </a:p>
        </p:txBody>
      </p:sp>
      <p:sp>
        <p:nvSpPr>
          <p:cNvPr id="3" name="Content Placeholder 2">
            <a:extLst>
              <a:ext uri="{FF2B5EF4-FFF2-40B4-BE49-F238E27FC236}">
                <a16:creationId xmlns:a16="http://schemas.microsoft.com/office/drawing/2014/main" xmlns="" id="{8C4587E8-0496-4853-94AB-CA95916625D8}"/>
              </a:ext>
            </a:extLst>
          </p:cNvPr>
          <p:cNvSpPr>
            <a:spLocks noGrp="1"/>
          </p:cNvSpPr>
          <p:nvPr>
            <p:ph idx="1"/>
          </p:nvPr>
        </p:nvSpPr>
        <p:spPr>
          <a:xfrm>
            <a:off x="1050235" y="1211229"/>
            <a:ext cx="10515600" cy="5944943"/>
          </a:xfrm>
        </p:spPr>
        <p:txBody>
          <a:bodyPr>
            <a:normAutofit/>
          </a:bodyPr>
          <a:lstStyle/>
          <a:p>
            <a:pPr algn="just"/>
            <a:r>
              <a:rPr lang="en-GB" sz="2400" b="1" i="0" dirty="0">
                <a:solidFill>
                  <a:srgbClr val="222222"/>
                </a:solidFill>
                <a:effectLst/>
                <a:latin typeface="Times New Roman" panose="02020603050405020304" pitchFamily="18" charset="0"/>
                <a:cs typeface="Times New Roman" panose="02020603050405020304" pitchFamily="18" charset="0"/>
              </a:rPr>
              <a:t>Inductance</a:t>
            </a:r>
            <a:r>
              <a:rPr lang="en-GB" sz="2400" b="0" i="0" dirty="0">
                <a:solidFill>
                  <a:srgbClr val="222222"/>
                </a:solidFill>
                <a:effectLst/>
                <a:latin typeface="Times New Roman" panose="02020603050405020304" pitchFamily="18" charset="0"/>
                <a:cs typeface="Times New Roman" panose="02020603050405020304" pitchFamily="18" charset="0"/>
              </a:rPr>
              <a:t> is the property of </a:t>
            </a:r>
            <a:r>
              <a:rPr lang="en-GB" sz="2400" b="1" i="0" dirty="0">
                <a:solidFill>
                  <a:srgbClr val="222222"/>
                </a:solidFill>
                <a:effectLst/>
                <a:latin typeface="Times New Roman" panose="02020603050405020304" pitchFamily="18" charset="0"/>
                <a:cs typeface="Times New Roman" panose="02020603050405020304" pitchFamily="18" charset="0"/>
              </a:rPr>
              <a:t>inductor</a:t>
            </a:r>
            <a:r>
              <a:rPr lang="en-GB" sz="2400" b="0" i="0" dirty="0">
                <a:solidFill>
                  <a:srgbClr val="222222"/>
                </a:solidFill>
                <a:effectLst/>
                <a:latin typeface="Times New Roman" panose="02020603050405020304" pitchFamily="18" charset="0"/>
                <a:cs typeface="Times New Roman" panose="02020603050405020304" pitchFamily="18" charset="0"/>
              </a:rPr>
              <a:t> to oppose the flow of current. The flux is produced in the </a:t>
            </a:r>
            <a:r>
              <a:rPr lang="en-GB" sz="2400" b="1" i="0" dirty="0">
                <a:solidFill>
                  <a:srgbClr val="222222"/>
                </a:solidFill>
                <a:effectLst/>
                <a:latin typeface="Times New Roman" panose="02020603050405020304" pitchFamily="18" charset="0"/>
                <a:cs typeface="Times New Roman" panose="02020603050405020304" pitchFamily="18" charset="0"/>
              </a:rPr>
              <a:t>inductor</a:t>
            </a:r>
            <a:r>
              <a:rPr lang="en-GB" sz="2400" b="0" i="0" dirty="0">
                <a:solidFill>
                  <a:srgbClr val="222222"/>
                </a:solidFill>
                <a:effectLst/>
                <a:latin typeface="Times New Roman" panose="02020603050405020304" pitchFamily="18" charset="0"/>
                <a:cs typeface="Times New Roman" panose="02020603050405020304" pitchFamily="18" charset="0"/>
              </a:rPr>
              <a:t> is directly proportional to current flow through it. </a:t>
            </a:r>
            <a:r>
              <a:rPr lang="en-GB" sz="2400" b="1" i="0" dirty="0">
                <a:solidFill>
                  <a:srgbClr val="222222"/>
                </a:solidFill>
                <a:effectLst/>
                <a:latin typeface="Times New Roman" panose="02020603050405020304" pitchFamily="18" charset="0"/>
                <a:cs typeface="Times New Roman" panose="02020603050405020304" pitchFamily="18" charset="0"/>
              </a:rPr>
              <a:t>Inductor</a:t>
            </a:r>
            <a:r>
              <a:rPr lang="en-GB" sz="2400" b="0" i="0" dirty="0">
                <a:solidFill>
                  <a:srgbClr val="222222"/>
                </a:solidFill>
                <a:effectLst/>
                <a:latin typeface="Times New Roman" panose="02020603050405020304" pitchFamily="18" charset="0"/>
                <a:cs typeface="Times New Roman" panose="02020603050405020304" pitchFamily="18" charset="0"/>
              </a:rPr>
              <a:t> works under AC power source; it creates short </a:t>
            </a:r>
            <a:r>
              <a:rPr lang="en-GB" sz="2400" b="1" i="0" dirty="0">
                <a:solidFill>
                  <a:srgbClr val="222222"/>
                </a:solidFill>
                <a:effectLst/>
                <a:latin typeface="Times New Roman" panose="02020603050405020304" pitchFamily="18" charset="0"/>
                <a:cs typeface="Times New Roman" panose="02020603050405020304" pitchFamily="18" charset="0"/>
              </a:rPr>
              <a:t>circuit</a:t>
            </a:r>
            <a:r>
              <a:rPr lang="en-GB" sz="2400" b="0" i="0" dirty="0">
                <a:solidFill>
                  <a:srgbClr val="222222"/>
                </a:solidFill>
                <a:effectLst/>
                <a:latin typeface="Times New Roman" panose="02020603050405020304" pitchFamily="18" charset="0"/>
                <a:cs typeface="Times New Roman" panose="02020603050405020304" pitchFamily="18" charset="0"/>
              </a:rPr>
              <a:t> path to the </a:t>
            </a:r>
            <a:r>
              <a:rPr lang="en-GB" sz="2400" b="1" i="0" dirty="0">
                <a:solidFill>
                  <a:srgbClr val="222222"/>
                </a:solidFill>
                <a:effectLst/>
                <a:latin typeface="Times New Roman" panose="02020603050405020304" pitchFamily="18" charset="0"/>
                <a:cs typeface="Times New Roman" panose="02020603050405020304" pitchFamily="18" charset="0"/>
              </a:rPr>
              <a:t>DC</a:t>
            </a:r>
            <a:r>
              <a:rPr lang="en-GB" sz="2400" b="0" i="0" dirty="0">
                <a:solidFill>
                  <a:srgbClr val="222222"/>
                </a:solidFill>
                <a:effectLst/>
                <a:latin typeface="Times New Roman" panose="02020603050405020304" pitchFamily="18" charset="0"/>
                <a:cs typeface="Times New Roman" panose="02020603050405020304" pitchFamily="18" charset="0"/>
              </a:rPr>
              <a:t> power source.</a:t>
            </a:r>
          </a:p>
          <a:p>
            <a:pPr algn="just"/>
            <a:r>
              <a:rPr lang="en-GB" sz="2400" dirty="0">
                <a:latin typeface="Times New Roman" panose="02020603050405020304" pitchFamily="18" charset="0"/>
                <a:cs typeface="Times New Roman" panose="02020603050405020304" pitchFamily="18" charset="0"/>
              </a:rPr>
              <a:t>The induced emf across a coil is directly proportional to the rate of change of current through it. The proportionality constant in that relation is known as inductance.</a:t>
            </a:r>
          </a:p>
          <a:p>
            <a:pPr algn="just"/>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algn="just"/>
            <a:r>
              <a:rPr lang="en-GB" sz="1600" b="0" i="0" dirty="0">
                <a:solidFill>
                  <a:srgbClr val="000000"/>
                </a:solidFill>
                <a:effectLst/>
                <a:latin typeface="Verdana" panose="020B0604030504040204" pitchFamily="34" charset="0"/>
              </a:rPr>
              <a:t>The total or equivalent inductance will be given by the equation</a:t>
            </a:r>
          </a:p>
          <a:p>
            <a:pPr marL="0" indent="0" algn="just">
              <a:buNone/>
            </a:pPr>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pic>
        <p:nvPicPr>
          <p:cNvPr id="7170" name="Picture 2">
            <a:extLst>
              <a:ext uri="{FF2B5EF4-FFF2-40B4-BE49-F238E27FC236}">
                <a16:creationId xmlns:a16="http://schemas.microsoft.com/office/drawing/2014/main" xmlns="" id="{4C1CC454-48F6-48B1-B0E9-C92C0F7683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6833" y="3839816"/>
            <a:ext cx="3593409" cy="8514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080F34F2-D307-450C-9062-06836BD8698F}"/>
              </a:ext>
            </a:extLst>
          </p:cNvPr>
          <p:cNvPicPr>
            <a:picLocks noChangeAspect="1"/>
          </p:cNvPicPr>
          <p:nvPr/>
        </p:nvPicPr>
        <p:blipFill>
          <a:blip r:embed="rId3"/>
          <a:stretch>
            <a:fillRect/>
          </a:stretch>
        </p:blipFill>
        <p:spPr>
          <a:xfrm>
            <a:off x="2805320" y="4532346"/>
            <a:ext cx="5600700" cy="1114425"/>
          </a:xfrm>
          <a:prstGeom prst="rect">
            <a:avLst/>
          </a:prstGeom>
        </p:spPr>
      </p:pic>
      <p:pic>
        <p:nvPicPr>
          <p:cNvPr id="7172" name="Picture 4" descr="INDUCTANCE-EQ5">
            <a:extLst>
              <a:ext uri="{FF2B5EF4-FFF2-40B4-BE49-F238E27FC236}">
                <a16:creationId xmlns:a16="http://schemas.microsoft.com/office/drawing/2014/main" xmlns="" id="{1B94C85B-B831-4EE0-8866-8E73E4DF95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75" y="5997256"/>
            <a:ext cx="2838450" cy="684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760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1">
            <a:extLst>
              <a:ext uri="{FF2B5EF4-FFF2-40B4-BE49-F238E27FC236}">
                <a16:creationId xmlns:a16="http://schemas.microsoft.com/office/drawing/2014/main" xmlns="" id="{79EC5708-4316-4DEB-A91B-19D0B61BFAF0}"/>
              </a:ext>
            </a:extLst>
          </p:cNvPr>
          <p:cNvSpPr>
            <a:spLocks noGrp="1"/>
          </p:cNvSpPr>
          <p:nvPr>
            <p:ph idx="1"/>
          </p:nvPr>
        </p:nvSpPr>
        <p:spPr>
          <a:xfrm>
            <a:off x="1104900" y="294290"/>
            <a:ext cx="9601200" cy="693737"/>
          </a:xfrm>
        </p:spPr>
        <p:txBody>
          <a:bodyPr>
            <a:noAutofit/>
          </a:bodyPr>
          <a:lstStyle/>
          <a:p>
            <a:pPr marL="0" indent="0" algn="ctr" eaLnBrk="1" hangingPunct="1">
              <a:buFont typeface="Arial" panose="020B0604020202020204" pitchFamily="34" charset="0"/>
              <a:buNone/>
            </a:pPr>
            <a:r>
              <a:rPr lang="en-US" altLang="en-US" sz="4000" dirty="0">
                <a:latin typeface="+mj-lt"/>
                <a:cs typeface="Times New Roman" panose="02020603050405020304" pitchFamily="18" charset="0"/>
              </a:rPr>
              <a:t>Fundamentals of D.C. circuits</a:t>
            </a:r>
          </a:p>
          <a:p>
            <a:pPr marL="0" indent="0" algn="ctr" eaLnBrk="1" hangingPunct="1">
              <a:buFont typeface="Arial" panose="020B0604020202020204" pitchFamily="34" charset="0"/>
              <a:buNone/>
            </a:pPr>
            <a:endParaRPr lang="en-IN" altLang="en-US" sz="4000" dirty="0">
              <a:latin typeface="+mj-lt"/>
            </a:endParaRPr>
          </a:p>
        </p:txBody>
      </p:sp>
      <p:pic>
        <p:nvPicPr>
          <p:cNvPr id="4" name="Picture 14" descr="C:\Users\MUKUL\Desktop\download.png">
            <a:extLst>
              <a:ext uri="{FF2B5EF4-FFF2-40B4-BE49-F238E27FC236}">
                <a16:creationId xmlns:a16="http://schemas.microsoft.com/office/drawing/2014/main" xmlns="" id="{DF5F4642-98F4-481C-A3BC-69FC228DC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282" y="2164912"/>
            <a:ext cx="5613400" cy="318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Rectangle 1">
            <a:extLst>
              <a:ext uri="{FF2B5EF4-FFF2-40B4-BE49-F238E27FC236}">
                <a16:creationId xmlns:a16="http://schemas.microsoft.com/office/drawing/2014/main" xmlns="" id="{F05C04B6-4F87-4C2E-8D9C-EAEA74CDF0AC}"/>
              </a:ext>
            </a:extLst>
          </p:cNvPr>
          <p:cNvSpPr>
            <a:spLocks noChangeArrowheads="1"/>
          </p:cNvSpPr>
          <p:nvPr/>
        </p:nvSpPr>
        <p:spPr bwMode="auto">
          <a:xfrm>
            <a:off x="458788" y="1499202"/>
            <a:ext cx="75453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solidFill>
                  <a:srgbClr val="000000"/>
                </a:solidFill>
                <a:latin typeface="ItcKabel-Book"/>
              </a:rPr>
              <a:t>An </a:t>
            </a:r>
            <a:r>
              <a:rPr lang="en-US" altLang="en-US" dirty="0">
                <a:solidFill>
                  <a:srgbClr val="009E70"/>
                </a:solidFill>
                <a:latin typeface="ItcKabel-Medium"/>
              </a:rPr>
              <a:t>electric circuit </a:t>
            </a:r>
            <a:r>
              <a:rPr lang="en-US" altLang="en-US" dirty="0">
                <a:solidFill>
                  <a:srgbClr val="000000"/>
                </a:solidFill>
                <a:latin typeface="ItcKabel-Book"/>
              </a:rPr>
              <a:t>is an interconnection of electrical elements</a:t>
            </a:r>
            <a:endParaRPr lang="en-IN" altLang="en-US" dirty="0"/>
          </a:p>
        </p:txBody>
      </p:sp>
      <p:sp>
        <p:nvSpPr>
          <p:cNvPr id="16389" name="Rectangle 2">
            <a:extLst>
              <a:ext uri="{FF2B5EF4-FFF2-40B4-BE49-F238E27FC236}">
                <a16:creationId xmlns:a16="http://schemas.microsoft.com/office/drawing/2014/main" xmlns="" id="{0BF73B19-9D2B-4ACA-8FC2-BBC862489393}"/>
              </a:ext>
            </a:extLst>
          </p:cNvPr>
          <p:cNvSpPr>
            <a:spLocks noChangeArrowheads="1"/>
          </p:cNvSpPr>
          <p:nvPr/>
        </p:nvSpPr>
        <p:spPr bwMode="auto">
          <a:xfrm>
            <a:off x="7101026" y="1524801"/>
            <a:ext cx="40475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latin typeface="+mn-lt"/>
                <a:cs typeface="Times New Roman" panose="02020603050405020304" pitchFamily="18" charset="0"/>
              </a:rPr>
              <a:t>D.C. circuits means Direct Current Circuit</a:t>
            </a:r>
            <a:endParaRPr lang="en-IN" altLang="en-US" dirty="0">
              <a:latin typeface="+mn-lt"/>
            </a:endParaRPr>
          </a:p>
        </p:txBody>
      </p:sp>
      <p:pic>
        <p:nvPicPr>
          <p:cNvPr id="16390" name="Picture 5" descr="Direct-current circuit | electronics | Britannica">
            <a:extLst>
              <a:ext uri="{FF2B5EF4-FFF2-40B4-BE49-F238E27FC236}">
                <a16:creationId xmlns:a16="http://schemas.microsoft.com/office/drawing/2014/main" xmlns="" id="{6F62613D-9B71-4931-BEFA-244630D82E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3397" y="2493524"/>
            <a:ext cx="4422775"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7D8DE7-E05E-4557-99B6-E963B7CBBDBA}"/>
              </a:ext>
            </a:extLst>
          </p:cNvPr>
          <p:cNvSpPr>
            <a:spLocks noGrp="1"/>
          </p:cNvSpPr>
          <p:nvPr>
            <p:ph type="title"/>
          </p:nvPr>
        </p:nvSpPr>
        <p:spPr>
          <a:xfrm>
            <a:off x="838200" y="106017"/>
            <a:ext cx="10515600" cy="1179443"/>
          </a:xfrm>
        </p:spPr>
        <p:txBody>
          <a:bodyPr>
            <a:normAutofit fontScale="90000"/>
          </a:bodyPr>
          <a:lstStyle/>
          <a:p>
            <a:r>
              <a:rPr lang="en-IN" b="0" i="0" dirty="0">
                <a:solidFill>
                  <a:srgbClr val="FF0000"/>
                </a:solidFill>
                <a:effectLst/>
                <a:latin typeface="Verdana" panose="020B0604030504040204" pitchFamily="34" charset="0"/>
              </a:rPr>
              <a:t>Inductors in parallel</a:t>
            </a:r>
            <a:r>
              <a:rPr lang="en-IN" b="0" i="0" dirty="0">
                <a:solidFill>
                  <a:srgbClr val="222222"/>
                </a:solidFill>
                <a:effectLst/>
                <a:latin typeface="Verdana" panose="020B0604030504040204" pitchFamily="34" charset="0"/>
              </a:rPr>
              <a:t/>
            </a:r>
            <a:br>
              <a:rPr lang="en-IN" b="0" i="0" dirty="0">
                <a:solidFill>
                  <a:srgbClr val="222222"/>
                </a:solidFill>
                <a:effectLst/>
                <a:latin typeface="Verdana" panose="020B0604030504040204" pitchFamily="34" charset="0"/>
              </a:rPr>
            </a:br>
            <a:endParaRPr lang="en-IN" dirty="0"/>
          </a:p>
        </p:txBody>
      </p:sp>
      <p:sp>
        <p:nvSpPr>
          <p:cNvPr id="3" name="Content Placeholder 2">
            <a:extLst>
              <a:ext uri="{FF2B5EF4-FFF2-40B4-BE49-F238E27FC236}">
                <a16:creationId xmlns:a16="http://schemas.microsoft.com/office/drawing/2014/main" xmlns="" id="{88A6A08F-6816-454F-91A4-A68A92FBC943}"/>
              </a:ext>
            </a:extLst>
          </p:cNvPr>
          <p:cNvSpPr>
            <a:spLocks noGrp="1"/>
          </p:cNvSpPr>
          <p:nvPr>
            <p:ph idx="1"/>
          </p:nvPr>
        </p:nvSpPr>
        <p:spPr>
          <a:xfrm>
            <a:off x="838199" y="821636"/>
            <a:ext cx="10515600" cy="5592416"/>
          </a:xfrm>
        </p:spPr>
        <p:txBody>
          <a:bodyPr>
            <a:normAutofit/>
          </a:bodyPr>
          <a:lstStyle/>
          <a:p>
            <a:pPr marL="0" indent="0" algn="just">
              <a:buNone/>
            </a:pPr>
            <a:r>
              <a:rPr lang="en-GB" sz="2400" b="0" i="0" dirty="0">
                <a:solidFill>
                  <a:srgbClr val="000000"/>
                </a:solidFill>
                <a:effectLst/>
                <a:latin typeface="Times New Roman" panose="02020603050405020304" pitchFamily="18" charset="0"/>
                <a:cs typeface="Times New Roman" panose="02020603050405020304" pitchFamily="18" charset="0"/>
              </a:rPr>
              <a:t>Inductors are said to be connected together in Parallel when both of their terminals are respectively connected to each terminal of another inductor or inductors</a:t>
            </a:r>
          </a:p>
          <a:p>
            <a:pPr marL="0" indent="0" algn="just">
              <a:buNone/>
            </a:pPr>
            <a:endParaRPr lang="en-IN" sz="2400" dirty="0">
              <a:latin typeface="Times New Roman" panose="02020603050405020304" pitchFamily="18" charset="0"/>
              <a:cs typeface="Times New Roman" panose="02020603050405020304" pitchFamily="18" charset="0"/>
            </a:endParaRPr>
          </a:p>
          <a:p>
            <a:pPr marL="0" indent="0" algn="just">
              <a:buNone/>
            </a:pPr>
            <a:endParaRPr lang="en-IN" sz="2400" dirty="0">
              <a:latin typeface="Times New Roman" panose="02020603050405020304" pitchFamily="18" charset="0"/>
              <a:cs typeface="Times New Roman" panose="02020603050405020304" pitchFamily="18" charset="0"/>
            </a:endParaRPr>
          </a:p>
          <a:p>
            <a:pPr marL="0" indent="0" algn="just">
              <a:buNone/>
            </a:pPr>
            <a:endParaRPr lang="en-IN" sz="2400" dirty="0">
              <a:latin typeface="Times New Roman" panose="02020603050405020304" pitchFamily="18" charset="0"/>
              <a:cs typeface="Times New Roman" panose="02020603050405020304" pitchFamily="18" charset="0"/>
            </a:endParaRPr>
          </a:p>
          <a:p>
            <a:pPr marL="0" indent="0" algn="just">
              <a:buNone/>
            </a:pPr>
            <a:endParaRPr lang="en-IN" sz="2400" dirty="0">
              <a:latin typeface="Times New Roman" panose="02020603050405020304" pitchFamily="18" charset="0"/>
              <a:cs typeface="Times New Roman" panose="02020603050405020304" pitchFamily="18" charset="0"/>
            </a:endParaRPr>
          </a:p>
          <a:p>
            <a:pPr marL="0" indent="0" algn="just">
              <a:buNone/>
            </a:pPr>
            <a:r>
              <a:rPr lang="en-GB" sz="2400" dirty="0">
                <a:latin typeface="Times New Roman" panose="02020603050405020304" pitchFamily="18" charset="0"/>
                <a:cs typeface="Times New Roman" panose="02020603050405020304" pitchFamily="18" charset="0"/>
              </a:rPr>
              <a:t>The voltage drop across all of the inductors in parallel will be the same. Then, Inductors in Parallel have a Common Voltage across them and in our example below the voltage across the inductors is given as:</a:t>
            </a:r>
          </a:p>
          <a:p>
            <a:pPr marL="0" indent="0" algn="just">
              <a:buNone/>
            </a:pPr>
            <a:endParaRPr lang="en-IN" sz="2400" dirty="0">
              <a:latin typeface="Times New Roman" panose="02020603050405020304" pitchFamily="18" charset="0"/>
              <a:cs typeface="Times New Roman" panose="02020603050405020304" pitchFamily="18" charset="0"/>
            </a:endParaRPr>
          </a:p>
        </p:txBody>
      </p:sp>
      <p:pic>
        <p:nvPicPr>
          <p:cNvPr id="8196" name="Picture 4">
            <a:extLst>
              <a:ext uri="{FF2B5EF4-FFF2-40B4-BE49-F238E27FC236}">
                <a16:creationId xmlns:a16="http://schemas.microsoft.com/office/drawing/2014/main" xmlns="" id="{A3980866-C3A8-4E61-848B-A061ECBC8E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2874" y="1534354"/>
            <a:ext cx="32480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nductor currents">
            <a:extLst>
              <a:ext uri="{FF2B5EF4-FFF2-40B4-BE49-F238E27FC236}">
                <a16:creationId xmlns:a16="http://schemas.microsoft.com/office/drawing/2014/main" xmlns="" id="{5DA4AAFF-334C-40A3-809A-5E041B5C8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7086" y="4675946"/>
            <a:ext cx="44196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C19A6BCB-5EBF-4DDB-AB43-FA3D0408BF10}"/>
              </a:ext>
            </a:extLst>
          </p:cNvPr>
          <p:cNvPicPr>
            <a:picLocks noChangeAspect="1"/>
          </p:cNvPicPr>
          <p:nvPr/>
        </p:nvPicPr>
        <p:blipFill>
          <a:blip r:embed="rId4"/>
          <a:stretch>
            <a:fillRect/>
          </a:stretch>
        </p:blipFill>
        <p:spPr>
          <a:xfrm>
            <a:off x="3959914" y="5753928"/>
            <a:ext cx="2628900" cy="800100"/>
          </a:xfrm>
          <a:prstGeom prst="rect">
            <a:avLst/>
          </a:prstGeom>
        </p:spPr>
      </p:pic>
    </p:spTree>
    <p:extLst>
      <p:ext uri="{BB962C8B-B14F-4D97-AF65-F5344CB8AC3E}">
        <p14:creationId xmlns:p14="http://schemas.microsoft.com/office/powerpoint/2010/main" val="1969502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DEAF3A-D2A7-4648-BBDA-907CB0804367}"/>
              </a:ext>
            </a:extLst>
          </p:cNvPr>
          <p:cNvSpPr>
            <a:spLocks noGrp="1"/>
          </p:cNvSpPr>
          <p:nvPr>
            <p:ph type="title"/>
          </p:nvPr>
        </p:nvSpPr>
        <p:spPr/>
        <p:txBody>
          <a:bodyPr>
            <a:normAutofit/>
          </a:bodyPr>
          <a:lstStyle/>
          <a:p>
            <a:r>
              <a:rPr lang="en-IN" sz="3000" i="0" dirty="0">
                <a:solidFill>
                  <a:srgbClr val="404041"/>
                </a:solidFill>
                <a:effectLst/>
                <a:latin typeface="Times New Roman" panose="02020603050405020304" pitchFamily="18" charset="0"/>
                <a:cs typeface="Times New Roman" panose="02020603050405020304" pitchFamily="18" charset="0"/>
              </a:rPr>
              <a:t>Series and Paralle</a:t>
            </a:r>
            <a:r>
              <a:rPr lang="en-IN" sz="3000" dirty="0">
                <a:solidFill>
                  <a:srgbClr val="404041"/>
                </a:solidFill>
                <a:latin typeface="Times New Roman" panose="02020603050405020304" pitchFamily="18" charset="0"/>
                <a:cs typeface="Times New Roman" panose="02020603050405020304" pitchFamily="18" charset="0"/>
              </a:rPr>
              <a:t>l inductor calculations</a:t>
            </a:r>
            <a:r>
              <a:rPr lang="en-IN" b="1" i="0" dirty="0">
                <a:solidFill>
                  <a:srgbClr val="404041"/>
                </a:solidFill>
                <a:effectLst/>
                <a:latin typeface="Lato"/>
              </a:rPr>
              <a:t/>
            </a:r>
            <a:br>
              <a:rPr lang="en-IN" b="1" i="0" dirty="0">
                <a:solidFill>
                  <a:srgbClr val="404041"/>
                </a:solidFill>
                <a:effectLst/>
                <a:latin typeface="Lato"/>
              </a:rPr>
            </a:br>
            <a:endParaRPr lang="en-IN" dirty="0"/>
          </a:p>
        </p:txBody>
      </p:sp>
      <p:pic>
        <p:nvPicPr>
          <p:cNvPr id="9218" name="Picture 2" descr="parallel inductance">
            <a:extLst>
              <a:ext uri="{FF2B5EF4-FFF2-40B4-BE49-F238E27FC236}">
                <a16:creationId xmlns:a16="http://schemas.microsoft.com/office/drawing/2014/main" xmlns="" id="{E44DF381-16D2-41EC-92A8-982192F4638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0357" y="1433513"/>
            <a:ext cx="2714625" cy="5143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nductors in series">
            <a:extLst>
              <a:ext uri="{FF2B5EF4-FFF2-40B4-BE49-F238E27FC236}">
                <a16:creationId xmlns:a16="http://schemas.microsoft.com/office/drawing/2014/main" xmlns="" id="{A3BE27BD-FDAE-4583-9499-346F5EC8A1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458" y="2428875"/>
            <a:ext cx="3619500" cy="100012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Formula for inductors in series">
            <a:extLst>
              <a:ext uri="{FF2B5EF4-FFF2-40B4-BE49-F238E27FC236}">
                <a16:creationId xmlns:a16="http://schemas.microsoft.com/office/drawing/2014/main" xmlns="" id="{A1C2C997-932C-4E46-8951-8AD63058F3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865" y="3624262"/>
            <a:ext cx="2085975" cy="28575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nductors in series example">
            <a:extLst>
              <a:ext uri="{FF2B5EF4-FFF2-40B4-BE49-F238E27FC236}">
                <a16:creationId xmlns:a16="http://schemas.microsoft.com/office/drawing/2014/main" xmlns="" id="{E146CCA8-B274-4380-9770-42B2BEAF7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865" y="4088709"/>
            <a:ext cx="25146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Inductors in parallel">
            <a:extLst>
              <a:ext uri="{FF2B5EF4-FFF2-40B4-BE49-F238E27FC236}">
                <a16:creationId xmlns:a16="http://schemas.microsoft.com/office/drawing/2014/main" xmlns="" id="{020CCB13-BBD7-425F-906B-8CC6F39DD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6458" y="4733924"/>
            <a:ext cx="2514600" cy="1381125"/>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Inductors in parallel example">
            <a:extLst>
              <a:ext uri="{FF2B5EF4-FFF2-40B4-BE49-F238E27FC236}">
                <a16:creationId xmlns:a16="http://schemas.microsoft.com/office/drawing/2014/main" xmlns="" id="{C7B2A036-F5F3-43DD-9630-F2E923607C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5225" y="5938010"/>
            <a:ext cx="2390775" cy="73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667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406E84-DCCB-42C2-AD80-F67174FB0F40}"/>
              </a:ext>
            </a:extLst>
          </p:cNvPr>
          <p:cNvSpPr>
            <a:spLocks noGrp="1"/>
          </p:cNvSpPr>
          <p:nvPr>
            <p:ph type="title"/>
          </p:nvPr>
        </p:nvSpPr>
        <p:spPr>
          <a:xfrm>
            <a:off x="838200" y="365125"/>
            <a:ext cx="10515600" cy="681797"/>
          </a:xfrm>
        </p:spPr>
        <p:txBody>
          <a:bodyPr>
            <a:normAutofit fontScale="90000"/>
          </a:bodyPr>
          <a:lstStyle/>
          <a:p>
            <a:r>
              <a:rPr lang="en-IN" dirty="0"/>
              <a:t>Capacitor</a:t>
            </a:r>
          </a:p>
        </p:txBody>
      </p:sp>
      <p:sp>
        <p:nvSpPr>
          <p:cNvPr id="3" name="Content Placeholder 2">
            <a:extLst>
              <a:ext uri="{FF2B5EF4-FFF2-40B4-BE49-F238E27FC236}">
                <a16:creationId xmlns:a16="http://schemas.microsoft.com/office/drawing/2014/main" xmlns="" id="{EC958772-BCC5-4343-87F7-533E8C7431D6}"/>
              </a:ext>
            </a:extLst>
          </p:cNvPr>
          <p:cNvSpPr>
            <a:spLocks noGrp="1"/>
          </p:cNvSpPr>
          <p:nvPr>
            <p:ph idx="1"/>
          </p:nvPr>
        </p:nvSpPr>
        <p:spPr>
          <a:xfrm>
            <a:off x="838200" y="1046922"/>
            <a:ext cx="10515600" cy="5130041"/>
          </a:xfrm>
        </p:spPr>
        <p:txBody>
          <a:bodyPr>
            <a:normAutofit/>
          </a:bodyPr>
          <a:lstStyle/>
          <a:p>
            <a:pPr algn="just"/>
            <a:r>
              <a:rPr lang="en-GB" sz="2400" b="0" i="0" dirty="0">
                <a:solidFill>
                  <a:srgbClr val="222222"/>
                </a:solidFill>
                <a:effectLst/>
                <a:latin typeface="Times New Roman" panose="02020603050405020304" pitchFamily="18" charset="0"/>
                <a:cs typeface="Times New Roman" panose="02020603050405020304" pitchFamily="18" charset="0"/>
              </a:rPr>
              <a:t>The </a:t>
            </a:r>
            <a:r>
              <a:rPr lang="en-GB" sz="2400" b="1" i="0" dirty="0">
                <a:solidFill>
                  <a:srgbClr val="222222"/>
                </a:solidFill>
                <a:effectLst/>
                <a:latin typeface="Times New Roman" panose="02020603050405020304" pitchFamily="18" charset="0"/>
                <a:cs typeface="Times New Roman" panose="02020603050405020304" pitchFamily="18" charset="0"/>
              </a:rPr>
              <a:t>capacitance</a:t>
            </a:r>
            <a:r>
              <a:rPr lang="en-GB" sz="2400" b="0" i="0" dirty="0">
                <a:solidFill>
                  <a:srgbClr val="222222"/>
                </a:solidFill>
                <a:effectLst/>
                <a:latin typeface="Times New Roman" panose="02020603050405020304" pitchFamily="18" charset="0"/>
                <a:cs typeface="Times New Roman" panose="02020603050405020304" pitchFamily="18" charset="0"/>
              </a:rPr>
              <a:t> is the charge gets stored in a </a:t>
            </a:r>
            <a:r>
              <a:rPr lang="en-GB" sz="2400" b="1" i="0" dirty="0">
                <a:solidFill>
                  <a:srgbClr val="222222"/>
                </a:solidFill>
                <a:effectLst/>
                <a:latin typeface="Times New Roman" panose="02020603050405020304" pitchFamily="18" charset="0"/>
                <a:cs typeface="Times New Roman" panose="02020603050405020304" pitchFamily="18" charset="0"/>
              </a:rPr>
              <a:t>capacitor</a:t>
            </a:r>
            <a:r>
              <a:rPr lang="en-GB" sz="2400" b="0" i="0" dirty="0">
                <a:solidFill>
                  <a:srgbClr val="222222"/>
                </a:solidFill>
                <a:effectLst/>
                <a:latin typeface="Times New Roman" panose="02020603050405020304" pitchFamily="18" charset="0"/>
                <a:cs typeface="Times New Roman" panose="02020603050405020304" pitchFamily="18" charset="0"/>
              </a:rPr>
              <a:t> for developing 1 volt potential difference across it. Hence, there is a direct relationship between the charge and voltage of a </a:t>
            </a:r>
            <a:r>
              <a:rPr lang="en-GB" sz="2400" b="1" i="0" dirty="0">
                <a:solidFill>
                  <a:srgbClr val="222222"/>
                </a:solidFill>
                <a:effectLst/>
                <a:latin typeface="Times New Roman" panose="02020603050405020304" pitchFamily="18" charset="0"/>
                <a:cs typeface="Times New Roman" panose="02020603050405020304" pitchFamily="18" charset="0"/>
              </a:rPr>
              <a:t>capacitor</a:t>
            </a:r>
            <a:r>
              <a:rPr lang="en-GB" sz="2400" b="0" i="0" dirty="0">
                <a:solidFill>
                  <a:srgbClr val="222222"/>
                </a:solidFill>
                <a:effectLst/>
                <a:latin typeface="Times New Roman" panose="02020603050405020304" pitchFamily="18" charset="0"/>
                <a:cs typeface="Times New Roman" panose="02020603050405020304" pitchFamily="18" charset="0"/>
              </a:rPr>
              <a:t>. The charge accumulated in the </a:t>
            </a:r>
            <a:r>
              <a:rPr lang="en-GB" sz="2400" b="1" i="0" dirty="0">
                <a:solidFill>
                  <a:srgbClr val="222222"/>
                </a:solidFill>
                <a:effectLst/>
                <a:latin typeface="Times New Roman" panose="02020603050405020304" pitchFamily="18" charset="0"/>
                <a:cs typeface="Times New Roman" panose="02020603050405020304" pitchFamily="18" charset="0"/>
              </a:rPr>
              <a:t>capacitor</a:t>
            </a:r>
            <a:r>
              <a:rPr lang="en-GB" sz="2400" b="0" i="0" dirty="0">
                <a:solidFill>
                  <a:srgbClr val="222222"/>
                </a:solidFill>
                <a:effectLst/>
                <a:latin typeface="Times New Roman" panose="02020603050405020304" pitchFamily="18" charset="0"/>
                <a:cs typeface="Times New Roman" panose="02020603050405020304" pitchFamily="18" charset="0"/>
              </a:rPr>
              <a:t> is directly proportional to the voltage developed across the </a:t>
            </a:r>
            <a:r>
              <a:rPr lang="en-GB" sz="2400" b="1" i="0" dirty="0">
                <a:solidFill>
                  <a:srgbClr val="222222"/>
                </a:solidFill>
                <a:effectLst/>
                <a:latin typeface="Times New Roman" panose="02020603050405020304" pitchFamily="18" charset="0"/>
                <a:cs typeface="Times New Roman" panose="02020603050405020304" pitchFamily="18" charset="0"/>
              </a:rPr>
              <a:t>capacitor</a:t>
            </a:r>
            <a:r>
              <a:rPr lang="en-GB" sz="2400" b="0" i="0" dirty="0">
                <a:solidFill>
                  <a:srgbClr val="222222"/>
                </a:solidFill>
                <a:effectLst/>
                <a:latin typeface="Times New Roman" panose="02020603050405020304" pitchFamily="18" charset="0"/>
                <a:cs typeface="Times New Roman" panose="02020603050405020304" pitchFamily="18" charset="0"/>
              </a:rPr>
              <a:t>.</a:t>
            </a:r>
          </a:p>
          <a:p>
            <a:pPr algn="just"/>
            <a:endParaRPr lang="en-IN" sz="2400" dirty="0">
              <a:latin typeface="Times New Roman" panose="02020603050405020304" pitchFamily="18" charset="0"/>
              <a:cs typeface="Times New Roman" panose="02020603050405020304" pitchFamily="18" charset="0"/>
            </a:endParaRPr>
          </a:p>
        </p:txBody>
      </p:sp>
      <p:pic>
        <p:nvPicPr>
          <p:cNvPr id="10242" name="Picture 2" descr="charging capacitor">
            <a:extLst>
              <a:ext uri="{FF2B5EF4-FFF2-40B4-BE49-F238E27FC236}">
                <a16:creationId xmlns:a16="http://schemas.microsoft.com/office/drawing/2014/main" xmlns="" id="{D98FA145-852A-4011-975E-132ECFC059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9775" y="2658442"/>
            <a:ext cx="4086225" cy="2456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989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F262B3-4367-4713-A549-A8AB3A79581C}"/>
              </a:ext>
            </a:extLst>
          </p:cNvPr>
          <p:cNvSpPr>
            <a:spLocks noGrp="1"/>
          </p:cNvSpPr>
          <p:nvPr>
            <p:ph type="title"/>
          </p:nvPr>
        </p:nvSpPr>
        <p:spPr/>
        <p:txBody>
          <a:bodyPr/>
          <a:lstStyle/>
          <a:p>
            <a:r>
              <a:rPr lang="en-IN" sz="3000" b="1" i="0" dirty="0">
                <a:solidFill>
                  <a:srgbClr val="233343"/>
                </a:solidFill>
                <a:effectLst/>
                <a:latin typeface="Times New Roman" panose="02020603050405020304" pitchFamily="18" charset="0"/>
                <a:cs typeface="Times New Roman" panose="02020603050405020304" pitchFamily="18" charset="0"/>
              </a:rPr>
              <a:t>Series and Parallel Capacitors</a:t>
            </a:r>
            <a:r>
              <a:rPr lang="en-IN" b="1" i="0" dirty="0">
                <a:solidFill>
                  <a:srgbClr val="233343"/>
                </a:solidFill>
                <a:effectLst/>
                <a:latin typeface="PT Serif"/>
              </a:rPr>
              <a:t/>
            </a:r>
            <a:br>
              <a:rPr lang="en-IN" b="1" i="0" dirty="0">
                <a:solidFill>
                  <a:srgbClr val="233343"/>
                </a:solidFill>
                <a:effectLst/>
                <a:latin typeface="PT Serif"/>
              </a:rPr>
            </a:br>
            <a:endParaRPr lang="en-IN" dirty="0"/>
          </a:p>
        </p:txBody>
      </p:sp>
      <p:sp>
        <p:nvSpPr>
          <p:cNvPr id="3" name="Content Placeholder 2">
            <a:extLst>
              <a:ext uri="{FF2B5EF4-FFF2-40B4-BE49-F238E27FC236}">
                <a16:creationId xmlns:a16="http://schemas.microsoft.com/office/drawing/2014/main" xmlns="" id="{3032AB72-148D-41D0-9862-2D083E8C7A60}"/>
              </a:ext>
            </a:extLst>
          </p:cNvPr>
          <p:cNvSpPr>
            <a:spLocks noGrp="1"/>
          </p:cNvSpPr>
          <p:nvPr>
            <p:ph idx="1"/>
          </p:nvPr>
        </p:nvSpPr>
        <p:spPr>
          <a:xfrm>
            <a:off x="838200" y="1007165"/>
            <a:ext cx="10515600" cy="5169798"/>
          </a:xfrm>
        </p:spPr>
        <p:txBody>
          <a:bodyPr>
            <a:normAutofit/>
          </a:bodyPr>
          <a:lstStyle/>
          <a:p>
            <a:pPr algn="just"/>
            <a:r>
              <a:rPr lang="en-GB" sz="2400" b="0" i="0" dirty="0">
                <a:solidFill>
                  <a:srgbClr val="233343"/>
                </a:solidFill>
                <a:effectLst/>
                <a:latin typeface="Times New Roman" panose="02020603050405020304" pitchFamily="18" charset="0"/>
                <a:cs typeface="Times New Roman" panose="02020603050405020304" pitchFamily="18" charset="0"/>
              </a:rPr>
              <a:t>When capacitors are connected in series, the total capacitance is less than any one of the series capacitors’ individual capacitances. If two or more capacitors are connected in series, the overall effect is that of a single (equivalent) capacitor having the sum total of the plate spacings of the individual capacitors. As we’ve just seen, an increase in plate spacing, with all other factors unchanged, results in decreased capacitance.</a:t>
            </a:r>
          </a:p>
          <a:p>
            <a:pPr algn="just"/>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B45018D4-93B8-4B09-BE22-472579379EC4}"/>
              </a:ext>
            </a:extLst>
          </p:cNvPr>
          <p:cNvPicPr>
            <a:picLocks noChangeAspect="1"/>
          </p:cNvPicPr>
          <p:nvPr/>
        </p:nvPicPr>
        <p:blipFill>
          <a:blip r:embed="rId2"/>
          <a:stretch>
            <a:fillRect/>
          </a:stretch>
        </p:blipFill>
        <p:spPr>
          <a:xfrm>
            <a:off x="1970432" y="3319877"/>
            <a:ext cx="6245915" cy="2530958"/>
          </a:xfrm>
          <a:prstGeom prst="rect">
            <a:avLst/>
          </a:prstGeom>
        </p:spPr>
      </p:pic>
      <p:pic>
        <p:nvPicPr>
          <p:cNvPr id="5" name="Picture 4">
            <a:extLst>
              <a:ext uri="{FF2B5EF4-FFF2-40B4-BE49-F238E27FC236}">
                <a16:creationId xmlns:a16="http://schemas.microsoft.com/office/drawing/2014/main" xmlns="" id="{45FB972F-F681-440B-B2A2-119C44AF1485}"/>
              </a:ext>
            </a:extLst>
          </p:cNvPr>
          <p:cNvPicPr>
            <a:picLocks noChangeAspect="1"/>
          </p:cNvPicPr>
          <p:nvPr/>
        </p:nvPicPr>
        <p:blipFill>
          <a:blip r:embed="rId3"/>
          <a:stretch>
            <a:fillRect/>
          </a:stretch>
        </p:blipFill>
        <p:spPr>
          <a:xfrm>
            <a:off x="8772318" y="3670852"/>
            <a:ext cx="2969108" cy="2040835"/>
          </a:xfrm>
          <a:prstGeom prst="rect">
            <a:avLst/>
          </a:prstGeom>
        </p:spPr>
      </p:pic>
    </p:spTree>
    <p:extLst>
      <p:ext uri="{BB962C8B-B14F-4D97-AF65-F5344CB8AC3E}">
        <p14:creationId xmlns:p14="http://schemas.microsoft.com/office/powerpoint/2010/main" val="4233207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D388D4-A625-4A47-9E98-C05D85E660B9}"/>
              </a:ext>
            </a:extLst>
          </p:cNvPr>
          <p:cNvSpPr>
            <a:spLocks noGrp="1"/>
          </p:cNvSpPr>
          <p:nvPr>
            <p:ph type="title"/>
          </p:nvPr>
        </p:nvSpPr>
        <p:spPr>
          <a:xfrm>
            <a:off x="838200" y="365126"/>
            <a:ext cx="10515600" cy="1211884"/>
          </a:xfrm>
        </p:spPr>
        <p:txBody>
          <a:bodyPr>
            <a:normAutofit fontScale="90000"/>
          </a:bodyPr>
          <a:lstStyle/>
          <a:p>
            <a:r>
              <a:rPr lang="en-IN" sz="4000" b="1" i="0" dirty="0">
                <a:solidFill>
                  <a:srgbClr val="404041"/>
                </a:solidFill>
                <a:effectLst/>
                <a:latin typeface="Times New Roman" panose="02020603050405020304" pitchFamily="18" charset="0"/>
                <a:cs typeface="Times New Roman" panose="02020603050405020304" pitchFamily="18" charset="0"/>
              </a:rPr>
              <a:t>Parallel Capacitors Equation</a:t>
            </a:r>
            <a:r>
              <a:rPr lang="en-IN" b="1" i="0" dirty="0">
                <a:solidFill>
                  <a:srgbClr val="404041"/>
                </a:solidFill>
                <a:effectLst/>
                <a:latin typeface="Lato"/>
              </a:rPr>
              <a:t/>
            </a:r>
            <a:br>
              <a:rPr lang="en-IN" b="1" i="0" dirty="0">
                <a:solidFill>
                  <a:srgbClr val="404041"/>
                </a:solidFill>
                <a:effectLst/>
                <a:latin typeface="Lato"/>
              </a:rPr>
            </a:br>
            <a:endParaRPr lang="en-IN" dirty="0"/>
          </a:p>
        </p:txBody>
      </p:sp>
      <p:pic>
        <p:nvPicPr>
          <p:cNvPr id="4" name="Content Placeholder 3">
            <a:extLst>
              <a:ext uri="{FF2B5EF4-FFF2-40B4-BE49-F238E27FC236}">
                <a16:creationId xmlns:a16="http://schemas.microsoft.com/office/drawing/2014/main" xmlns="" id="{0DC0243A-00EE-4444-84BA-6710A11151B7}"/>
              </a:ext>
            </a:extLst>
          </p:cNvPr>
          <p:cNvPicPr>
            <a:picLocks noGrp="1" noChangeAspect="1"/>
          </p:cNvPicPr>
          <p:nvPr>
            <p:ph idx="1"/>
          </p:nvPr>
        </p:nvPicPr>
        <p:blipFill>
          <a:blip r:embed="rId2"/>
          <a:stretch>
            <a:fillRect/>
          </a:stretch>
        </p:blipFill>
        <p:spPr>
          <a:xfrm>
            <a:off x="1201185" y="1446558"/>
            <a:ext cx="4894815" cy="2197790"/>
          </a:xfrm>
          <a:prstGeom prst="rect">
            <a:avLst/>
          </a:prstGeom>
        </p:spPr>
      </p:pic>
      <p:sp>
        <p:nvSpPr>
          <p:cNvPr id="6" name="TextBox 5">
            <a:extLst>
              <a:ext uri="{FF2B5EF4-FFF2-40B4-BE49-F238E27FC236}">
                <a16:creationId xmlns:a16="http://schemas.microsoft.com/office/drawing/2014/main" xmlns="" id="{CCEA007A-5663-4DE1-BBE1-E001F15F1974}"/>
              </a:ext>
            </a:extLst>
          </p:cNvPr>
          <p:cNvSpPr txBox="1"/>
          <p:nvPr/>
        </p:nvSpPr>
        <p:spPr>
          <a:xfrm>
            <a:off x="715618" y="3950012"/>
            <a:ext cx="6096000" cy="369332"/>
          </a:xfrm>
          <a:prstGeom prst="rect">
            <a:avLst/>
          </a:prstGeom>
          <a:noFill/>
        </p:spPr>
        <p:txBody>
          <a:bodyPr wrap="square">
            <a:spAutoFit/>
          </a:bodyPr>
          <a:lstStyle/>
          <a:p>
            <a:pPr algn="l"/>
            <a:r>
              <a:rPr lang="en-GB" b="1" i="0" dirty="0">
                <a:solidFill>
                  <a:srgbClr val="404041"/>
                </a:solidFill>
                <a:effectLst/>
                <a:latin typeface="Lato"/>
              </a:rPr>
              <a:t>Capacitors in Parallel Example No1</a:t>
            </a:r>
          </a:p>
        </p:txBody>
      </p:sp>
      <p:pic>
        <p:nvPicPr>
          <p:cNvPr id="11266" name="Picture 2" descr="capacitors connected in parallel">
            <a:extLst>
              <a:ext uri="{FF2B5EF4-FFF2-40B4-BE49-F238E27FC236}">
                <a16:creationId xmlns:a16="http://schemas.microsoft.com/office/drawing/2014/main" xmlns="" id="{DDD51363-B5CD-4C26-AE4D-5EE783535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748" y="4745140"/>
            <a:ext cx="4755252" cy="1747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695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AB4E95-8493-444A-8526-D9AAC8C0D242}"/>
              </a:ext>
            </a:extLst>
          </p:cNvPr>
          <p:cNvSpPr>
            <a:spLocks noGrp="1"/>
          </p:cNvSpPr>
          <p:nvPr>
            <p:ph type="title"/>
          </p:nvPr>
        </p:nvSpPr>
        <p:spPr>
          <a:xfrm>
            <a:off x="838200" y="365126"/>
            <a:ext cx="10515600" cy="655292"/>
          </a:xfrm>
        </p:spPr>
        <p:txBody>
          <a:bodyPr>
            <a:normAutofit fontScale="90000"/>
          </a:bodyPr>
          <a:lstStyle/>
          <a:p>
            <a:r>
              <a:rPr lang="en-IN" dirty="0">
                <a:solidFill>
                  <a:srgbClr val="FF0000"/>
                </a:solidFill>
              </a:rPr>
              <a:t>Problem on Capacitor in series</a:t>
            </a:r>
          </a:p>
        </p:txBody>
      </p:sp>
      <p:pic>
        <p:nvPicPr>
          <p:cNvPr id="12290" name="Picture 2" descr="capacitors in series circuit">
            <a:extLst>
              <a:ext uri="{FF2B5EF4-FFF2-40B4-BE49-F238E27FC236}">
                <a16:creationId xmlns:a16="http://schemas.microsoft.com/office/drawing/2014/main" xmlns="" id="{CC9D75E9-976E-4608-A0AB-D0ADC2D4CFE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0087" y="1226862"/>
            <a:ext cx="4267200" cy="178117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total series capacitance">
            <a:extLst>
              <a:ext uri="{FF2B5EF4-FFF2-40B4-BE49-F238E27FC236}">
                <a16:creationId xmlns:a16="http://schemas.microsoft.com/office/drawing/2014/main" xmlns="" id="{D80D6B53-AC50-40EB-AFE2-EDB33DE62E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452" y="3429000"/>
            <a:ext cx="4600575" cy="145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816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Content Placeholder 3">
            <a:extLst>
              <a:ext uri="{FF2B5EF4-FFF2-40B4-BE49-F238E27FC236}">
                <a16:creationId xmlns:a16="http://schemas.microsoft.com/office/drawing/2014/main" xmlns="" id="{5E325609-5483-4435-85A1-5AB2F5BF733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514350" y="928688"/>
            <a:ext cx="11358563" cy="5616575"/>
          </a:xfrm>
        </p:spPr>
      </p:pic>
      <p:sp>
        <p:nvSpPr>
          <p:cNvPr id="5" name="Slide Number Placeholder 4">
            <a:extLst>
              <a:ext uri="{FF2B5EF4-FFF2-40B4-BE49-F238E27FC236}">
                <a16:creationId xmlns:a16="http://schemas.microsoft.com/office/drawing/2014/main" xmlns="" id="{232570A6-149F-4537-B1BB-934A18897C3D}"/>
              </a:ext>
            </a:extLst>
          </p:cNvPr>
          <p:cNvSpPr>
            <a:spLocks noGrp="1"/>
          </p:cNvSpPr>
          <p:nvPr>
            <p:ph type="sldNum" sz="quarter" idx="12"/>
          </p:nvPr>
        </p:nvSpPr>
        <p:spPr/>
        <p:txBody>
          <a:bodyPr/>
          <a:lstStyle/>
          <a:p>
            <a:fld id="{505B5044-8D26-4174-8D72-C78C42A448B9}" type="slidenum">
              <a:rPr lang="en-IN" smtClean="0"/>
              <a:t>36</a:t>
            </a:fld>
            <a:endParaRPr lang="en-IN"/>
          </a:p>
        </p:txBody>
      </p:sp>
    </p:spTree>
    <p:extLst>
      <p:ext uri="{BB962C8B-B14F-4D97-AF65-F5344CB8AC3E}">
        <p14:creationId xmlns:p14="http://schemas.microsoft.com/office/powerpoint/2010/main" val="2436062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Content Placeholder 3">
            <a:extLst>
              <a:ext uri="{FF2B5EF4-FFF2-40B4-BE49-F238E27FC236}">
                <a16:creationId xmlns:a16="http://schemas.microsoft.com/office/drawing/2014/main" xmlns="" id="{1466B3DF-8E4F-41E9-AACC-91482BF991B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66750" y="1057275"/>
            <a:ext cx="6335713" cy="1790700"/>
          </a:xfrm>
        </p:spPr>
      </p:pic>
      <p:pic>
        <p:nvPicPr>
          <p:cNvPr id="44035" name="Picture 1">
            <a:extLst>
              <a:ext uri="{FF2B5EF4-FFF2-40B4-BE49-F238E27FC236}">
                <a16:creationId xmlns:a16="http://schemas.microsoft.com/office/drawing/2014/main" xmlns="" id="{9FCBEF26-3FB8-49D8-87D6-D791B272510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2338" y="3148013"/>
            <a:ext cx="47244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2">
            <a:extLst>
              <a:ext uri="{FF2B5EF4-FFF2-40B4-BE49-F238E27FC236}">
                <a16:creationId xmlns:a16="http://schemas.microsoft.com/office/drawing/2014/main" xmlns="" id="{32F56236-8E06-432C-910A-5717B83A229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03963" y="3148013"/>
            <a:ext cx="5046662" cy="210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Title 1">
            <a:extLst>
              <a:ext uri="{FF2B5EF4-FFF2-40B4-BE49-F238E27FC236}">
                <a16:creationId xmlns:a16="http://schemas.microsoft.com/office/drawing/2014/main" xmlns="" id="{D6875579-5199-4157-A475-54531A29E0D6}"/>
              </a:ext>
            </a:extLst>
          </p:cNvPr>
          <p:cNvSpPr>
            <a:spLocks noGrp="1"/>
          </p:cNvSpPr>
          <p:nvPr>
            <p:ph type="title"/>
          </p:nvPr>
        </p:nvSpPr>
        <p:spPr>
          <a:xfrm>
            <a:off x="846138" y="5559425"/>
            <a:ext cx="9601200" cy="600075"/>
          </a:xfrm>
        </p:spPr>
        <p:txBody>
          <a:bodyPr/>
          <a:lstStyle/>
          <a:p>
            <a:r>
              <a:rPr lang="en-IN" altLang="en-US" sz="2000">
                <a:ln>
                  <a:noFill/>
                </a:ln>
                <a:solidFill>
                  <a:srgbClr val="FF0000"/>
                </a:solidFill>
              </a:rPr>
              <a:t>Note: This rule can be generalized for any number of resistors in series</a:t>
            </a:r>
          </a:p>
        </p:txBody>
      </p:sp>
      <p:sp>
        <p:nvSpPr>
          <p:cNvPr id="5" name="Slide Number Placeholder 4">
            <a:extLst>
              <a:ext uri="{FF2B5EF4-FFF2-40B4-BE49-F238E27FC236}">
                <a16:creationId xmlns:a16="http://schemas.microsoft.com/office/drawing/2014/main" xmlns="" id="{FDAF4986-E3AF-4330-A38E-C4B970C2CC4D}"/>
              </a:ext>
            </a:extLst>
          </p:cNvPr>
          <p:cNvSpPr>
            <a:spLocks noGrp="1"/>
          </p:cNvSpPr>
          <p:nvPr>
            <p:ph type="sldNum" sz="quarter" idx="12"/>
          </p:nvPr>
        </p:nvSpPr>
        <p:spPr/>
        <p:txBody>
          <a:bodyPr/>
          <a:lstStyle/>
          <a:p>
            <a:fld id="{505B5044-8D26-4174-8D72-C78C42A448B9}" type="slidenum">
              <a:rPr lang="en-IN" smtClean="0"/>
              <a:t>37</a:t>
            </a:fld>
            <a:endParaRPr lang="en-IN"/>
          </a:p>
        </p:txBody>
      </p:sp>
    </p:spTree>
    <p:extLst>
      <p:ext uri="{BB962C8B-B14F-4D97-AF65-F5344CB8AC3E}">
        <p14:creationId xmlns:p14="http://schemas.microsoft.com/office/powerpoint/2010/main" val="3558014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a:extLst>
              <a:ext uri="{FF2B5EF4-FFF2-40B4-BE49-F238E27FC236}">
                <a16:creationId xmlns:a16="http://schemas.microsoft.com/office/drawing/2014/main" xmlns="" id="{953A6630-0B4D-4B10-8DB6-9111168391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9050" y="746125"/>
            <a:ext cx="10266363" cy="545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9" name="Picture 4" descr="Current Division and Voltage Division Rule - Circuit Globe">
            <a:extLst>
              <a:ext uri="{FF2B5EF4-FFF2-40B4-BE49-F238E27FC236}">
                <a16:creationId xmlns:a16="http://schemas.microsoft.com/office/drawing/2014/main" xmlns="" id="{511E0069-C766-404F-910A-6C9B82A07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375" y="2624138"/>
            <a:ext cx="2828925" cy="255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xmlns="" id="{877E2668-008F-424E-91D5-3A4F5784972F}"/>
              </a:ext>
            </a:extLst>
          </p:cNvPr>
          <p:cNvSpPr>
            <a:spLocks noGrp="1"/>
          </p:cNvSpPr>
          <p:nvPr>
            <p:ph type="sldNum" sz="quarter" idx="12"/>
          </p:nvPr>
        </p:nvSpPr>
        <p:spPr/>
        <p:txBody>
          <a:bodyPr/>
          <a:lstStyle/>
          <a:p>
            <a:fld id="{505B5044-8D26-4174-8D72-C78C42A448B9}" type="slidenum">
              <a:rPr lang="en-IN" smtClean="0"/>
              <a:t>38</a:t>
            </a:fld>
            <a:endParaRPr lang="en-IN"/>
          </a:p>
        </p:txBody>
      </p:sp>
    </p:spTree>
    <p:extLst>
      <p:ext uri="{BB962C8B-B14F-4D97-AF65-F5344CB8AC3E}">
        <p14:creationId xmlns:p14="http://schemas.microsoft.com/office/powerpoint/2010/main" val="2867608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xmlns="" id="{F1DA5792-78DD-4C33-8E4A-C9897C168086}"/>
              </a:ext>
            </a:extLst>
          </p:cNvPr>
          <p:cNvSpPr>
            <a:spLocks noGrp="1"/>
          </p:cNvSpPr>
          <p:nvPr>
            <p:ph type="title"/>
          </p:nvPr>
        </p:nvSpPr>
        <p:spPr>
          <a:xfrm>
            <a:off x="987425" y="982663"/>
            <a:ext cx="9601200" cy="442912"/>
          </a:xfrm>
        </p:spPr>
        <p:txBody>
          <a:bodyPr/>
          <a:lstStyle/>
          <a:p>
            <a:r>
              <a:rPr lang="en-IN" altLang="en-US" sz="2400" b="1">
                <a:ln>
                  <a:noFill/>
                </a:ln>
                <a:solidFill>
                  <a:srgbClr val="00B050"/>
                </a:solidFill>
              </a:rPr>
              <a:t>Example for Voltage Division Rule</a:t>
            </a:r>
          </a:p>
        </p:txBody>
      </p:sp>
      <p:pic>
        <p:nvPicPr>
          <p:cNvPr id="46083" name="Picture 2" descr="Resistors in Series - Series Connected Resistors">
            <a:extLst>
              <a:ext uri="{FF2B5EF4-FFF2-40B4-BE49-F238E27FC236}">
                <a16:creationId xmlns:a16="http://schemas.microsoft.com/office/drawing/2014/main" xmlns="" id="{B45F1382-EFF7-4433-9C1D-ED17F5CEF82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58888" y="1577975"/>
            <a:ext cx="10129837" cy="4051300"/>
          </a:xfrm>
          <a:noFill/>
        </p:spPr>
      </p:pic>
      <p:sp>
        <p:nvSpPr>
          <p:cNvPr id="5" name="Slide Number Placeholder 4">
            <a:extLst>
              <a:ext uri="{FF2B5EF4-FFF2-40B4-BE49-F238E27FC236}">
                <a16:creationId xmlns:a16="http://schemas.microsoft.com/office/drawing/2014/main" xmlns="" id="{49986D72-22E4-4A5A-A694-04234DECEC98}"/>
              </a:ext>
            </a:extLst>
          </p:cNvPr>
          <p:cNvSpPr>
            <a:spLocks noGrp="1"/>
          </p:cNvSpPr>
          <p:nvPr>
            <p:ph type="sldNum" sz="quarter" idx="12"/>
          </p:nvPr>
        </p:nvSpPr>
        <p:spPr/>
        <p:txBody>
          <a:bodyPr/>
          <a:lstStyle/>
          <a:p>
            <a:fld id="{505B5044-8D26-4174-8D72-C78C42A448B9}" type="slidenum">
              <a:rPr lang="en-IN" smtClean="0"/>
              <a:t>39</a:t>
            </a:fld>
            <a:endParaRPr lang="en-IN"/>
          </a:p>
        </p:txBody>
      </p:sp>
    </p:spTree>
    <p:extLst>
      <p:ext uri="{BB962C8B-B14F-4D97-AF65-F5344CB8AC3E}">
        <p14:creationId xmlns:p14="http://schemas.microsoft.com/office/powerpoint/2010/main" val="2634890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xmlns="" id="{23398B1D-E777-4926-BA3A-529D54FC5C1A}"/>
              </a:ext>
            </a:extLst>
          </p:cNvPr>
          <p:cNvSpPr>
            <a:spLocks noGrp="1"/>
          </p:cNvSpPr>
          <p:nvPr>
            <p:ph type="title"/>
          </p:nvPr>
        </p:nvSpPr>
        <p:spPr>
          <a:xfrm>
            <a:off x="1295400" y="49213"/>
            <a:ext cx="9601200" cy="657225"/>
          </a:xfrm>
        </p:spPr>
        <p:txBody>
          <a:bodyPr>
            <a:normAutofit fontScale="90000"/>
          </a:bodyPr>
          <a:lstStyle/>
          <a:p>
            <a:pPr algn="ctr" eaLnBrk="1" hangingPunct="1"/>
            <a:r>
              <a:rPr lang="en-IN" altLang="en-US" dirty="0">
                <a:ln>
                  <a:noFill/>
                </a:ln>
              </a:rPr>
              <a:t>Ohm’s Law</a:t>
            </a:r>
          </a:p>
        </p:txBody>
      </p:sp>
      <p:sp>
        <p:nvSpPr>
          <p:cNvPr id="3" name="Content Placeholder 2">
            <a:extLst>
              <a:ext uri="{FF2B5EF4-FFF2-40B4-BE49-F238E27FC236}">
                <a16:creationId xmlns:a16="http://schemas.microsoft.com/office/drawing/2014/main" xmlns="" id="{91E059B6-7663-4226-B555-4B9647F25D54}"/>
              </a:ext>
            </a:extLst>
          </p:cNvPr>
          <p:cNvSpPr>
            <a:spLocks noGrp="1"/>
          </p:cNvSpPr>
          <p:nvPr>
            <p:ph idx="1"/>
          </p:nvPr>
        </p:nvSpPr>
        <p:spPr>
          <a:xfrm>
            <a:off x="342901" y="1354138"/>
            <a:ext cx="11186490" cy="5332412"/>
          </a:xfrm>
        </p:spPr>
        <p:txBody>
          <a:bodyPr>
            <a:normAutofit/>
          </a:bodyPr>
          <a:lstStyle/>
          <a:p>
            <a:pPr eaLnBrk="1" hangingPunct="1">
              <a:buFont typeface="Wingdings" panose="05000000000000000000" pitchFamily="2" charset="2"/>
              <a:buChar char="§"/>
              <a:defRPr/>
            </a:pPr>
            <a:r>
              <a:rPr lang="en-US" dirty="0"/>
              <a:t>Given by Georg Simon Ohm (1787–1854), a German physicist</a:t>
            </a:r>
          </a:p>
          <a:p>
            <a:pPr eaLnBrk="1" hangingPunct="1">
              <a:buFont typeface="Wingdings" panose="05000000000000000000" pitchFamily="2" charset="2"/>
              <a:buChar char="§"/>
              <a:defRPr/>
            </a:pPr>
            <a:r>
              <a:rPr lang="en-US" dirty="0"/>
              <a:t>finding the relationship between current and voltage for a resistor. This relationship is known as </a:t>
            </a:r>
            <a:r>
              <a:rPr lang="en-US" i="1" dirty="0"/>
              <a:t>Ohm’s law</a:t>
            </a:r>
            <a:r>
              <a:rPr lang="en-US" dirty="0"/>
              <a:t>.</a:t>
            </a:r>
          </a:p>
          <a:p>
            <a:pPr eaLnBrk="1" hangingPunct="1">
              <a:defRPr/>
            </a:pPr>
            <a:r>
              <a:rPr lang="en-IN" b="1" dirty="0"/>
              <a:t>Statement: </a:t>
            </a:r>
            <a:r>
              <a:rPr lang="en-US" b="1" dirty="0"/>
              <a:t>Ohm’s law states that the voltage </a:t>
            </a:r>
            <a:r>
              <a:rPr lang="en-US" b="1" i="1" dirty="0"/>
              <a:t>v </a:t>
            </a:r>
            <a:r>
              <a:rPr lang="en-US" b="1" dirty="0"/>
              <a:t>across a resistor is directly proportional to the current </a:t>
            </a:r>
            <a:r>
              <a:rPr lang="en-US" b="1" i="1" dirty="0" err="1"/>
              <a:t>i</a:t>
            </a:r>
            <a:r>
              <a:rPr lang="en-US" b="1" i="1" dirty="0"/>
              <a:t>  </a:t>
            </a:r>
            <a:r>
              <a:rPr lang="en-US" b="1" dirty="0"/>
              <a:t>flowing through the resistor.</a:t>
            </a:r>
          </a:p>
          <a:p>
            <a:pPr eaLnBrk="1" hangingPunct="1">
              <a:defRPr/>
            </a:pPr>
            <a:r>
              <a:rPr lang="en-US" b="1" dirty="0"/>
              <a:t>Mathematically,</a:t>
            </a:r>
          </a:p>
          <a:p>
            <a:pPr eaLnBrk="1" hangingPunct="1">
              <a:defRPr/>
            </a:pPr>
            <a:endParaRPr lang="en-US" b="1" dirty="0"/>
          </a:p>
          <a:p>
            <a:pPr marL="0" indent="0" eaLnBrk="1" hangingPunct="1">
              <a:buFont typeface="Arial" panose="020B0604020202020204" pitchFamily="34" charset="0"/>
              <a:buNone/>
              <a:defRPr/>
            </a:pPr>
            <a:endParaRPr lang="en-US" b="1" dirty="0"/>
          </a:p>
          <a:p>
            <a:pPr marL="0" indent="0" eaLnBrk="1" hangingPunct="1">
              <a:buFont typeface="Arial" panose="020B0604020202020204" pitchFamily="34" charset="0"/>
              <a:buNone/>
              <a:defRPr/>
            </a:pPr>
            <a:endParaRPr lang="en-US" dirty="0"/>
          </a:p>
          <a:p>
            <a:pPr marL="0" indent="0" eaLnBrk="1" hangingPunct="1">
              <a:buFont typeface="Arial" panose="020B0604020202020204" pitchFamily="34" charset="0"/>
              <a:buNone/>
              <a:defRPr/>
            </a:pPr>
            <a:endParaRPr lang="en-US" dirty="0"/>
          </a:p>
          <a:p>
            <a:pPr marL="0" indent="0" eaLnBrk="1" hangingPunct="1">
              <a:buFont typeface="Arial" panose="020B0604020202020204" pitchFamily="34" charset="0"/>
              <a:buNone/>
              <a:defRPr/>
            </a:pPr>
            <a:r>
              <a:rPr lang="en-US" dirty="0"/>
              <a:t>This is the mathematical form of Ohm’s law </a:t>
            </a:r>
            <a:endParaRPr lang="en-IN" dirty="0"/>
          </a:p>
          <a:p>
            <a:pPr eaLnBrk="1" hangingPunct="1">
              <a:defRPr/>
            </a:pPr>
            <a:endParaRPr lang="en-IN" dirty="0"/>
          </a:p>
        </p:txBody>
      </p:sp>
      <p:pic>
        <p:nvPicPr>
          <p:cNvPr id="17412" name="Picture 3">
            <a:extLst>
              <a:ext uri="{FF2B5EF4-FFF2-40B4-BE49-F238E27FC236}">
                <a16:creationId xmlns:a16="http://schemas.microsoft.com/office/drawing/2014/main" xmlns="" id="{BB897AD4-F642-4A05-87BE-8983E049B1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33824" y="3512417"/>
            <a:ext cx="3007117" cy="1283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4">
            <a:extLst>
              <a:ext uri="{FF2B5EF4-FFF2-40B4-BE49-F238E27FC236}">
                <a16:creationId xmlns:a16="http://schemas.microsoft.com/office/drawing/2014/main" xmlns="" id="{2E958F9C-3A13-440A-ABD3-39D2F73D96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24958" y="4795837"/>
            <a:ext cx="2442756"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3">
            <a:extLst>
              <a:ext uri="{FF2B5EF4-FFF2-40B4-BE49-F238E27FC236}">
                <a16:creationId xmlns:a16="http://schemas.microsoft.com/office/drawing/2014/main" xmlns="" id="{86DB5984-7D6E-4D62-A54A-A937E80D75E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31188" y="3631540"/>
            <a:ext cx="2419350"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ontent Placeholder 7">
            <a:extLst>
              <a:ext uri="{FF2B5EF4-FFF2-40B4-BE49-F238E27FC236}">
                <a16:creationId xmlns:a16="http://schemas.microsoft.com/office/drawing/2014/main" xmlns="" id="{DEEF829C-F4D8-4C7F-B760-94BDCE4508B6}"/>
              </a:ext>
            </a:extLst>
          </p:cNvPr>
          <p:cNvSpPr>
            <a:spLocks noGrp="1"/>
          </p:cNvSpPr>
          <p:nvPr>
            <p:ph idx="1"/>
          </p:nvPr>
        </p:nvSpPr>
        <p:spPr/>
        <p:txBody>
          <a:bodyPr/>
          <a:lstStyle/>
          <a:p>
            <a:endParaRPr lang="en-IN" altLang="en-US"/>
          </a:p>
        </p:txBody>
      </p:sp>
      <p:pic>
        <p:nvPicPr>
          <p:cNvPr id="47107" name="Picture 8">
            <a:extLst>
              <a:ext uri="{FF2B5EF4-FFF2-40B4-BE49-F238E27FC236}">
                <a16:creationId xmlns:a16="http://schemas.microsoft.com/office/drawing/2014/main" xmlns="" id="{FA6FF49F-6BBD-4F40-BE5D-A40B175992B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6763" y="719138"/>
            <a:ext cx="10658475" cy="541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xmlns="" id="{EA22252A-5AAB-4291-BC12-D723CE7787CA}"/>
              </a:ext>
            </a:extLst>
          </p:cNvPr>
          <p:cNvSpPr>
            <a:spLocks noGrp="1"/>
          </p:cNvSpPr>
          <p:nvPr>
            <p:ph type="sldNum" sz="quarter" idx="12"/>
          </p:nvPr>
        </p:nvSpPr>
        <p:spPr/>
        <p:txBody>
          <a:bodyPr/>
          <a:lstStyle/>
          <a:p>
            <a:fld id="{505B5044-8D26-4174-8D72-C78C42A448B9}" type="slidenum">
              <a:rPr lang="en-IN" smtClean="0"/>
              <a:t>40</a:t>
            </a:fld>
            <a:endParaRPr lang="en-IN"/>
          </a:p>
        </p:txBody>
      </p:sp>
    </p:spTree>
    <p:extLst>
      <p:ext uri="{BB962C8B-B14F-4D97-AF65-F5344CB8AC3E}">
        <p14:creationId xmlns:p14="http://schemas.microsoft.com/office/powerpoint/2010/main" val="3624879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Content Placeholder 3">
            <a:extLst>
              <a:ext uri="{FF2B5EF4-FFF2-40B4-BE49-F238E27FC236}">
                <a16:creationId xmlns:a16="http://schemas.microsoft.com/office/drawing/2014/main" xmlns="" id="{569AB45E-E16D-4196-BDC3-3569C8B67DE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60413" y="1738313"/>
            <a:ext cx="10140950" cy="4452937"/>
          </a:xfrm>
        </p:spPr>
      </p:pic>
      <p:sp>
        <p:nvSpPr>
          <p:cNvPr id="48131" name="Title 1">
            <a:extLst>
              <a:ext uri="{FF2B5EF4-FFF2-40B4-BE49-F238E27FC236}">
                <a16:creationId xmlns:a16="http://schemas.microsoft.com/office/drawing/2014/main" xmlns="" id="{D34A2AD2-FEF7-4844-AA90-034CF2EC58D5}"/>
              </a:ext>
            </a:extLst>
          </p:cNvPr>
          <p:cNvSpPr>
            <a:spLocks noGrp="1"/>
          </p:cNvSpPr>
          <p:nvPr>
            <p:ph type="title"/>
          </p:nvPr>
        </p:nvSpPr>
        <p:spPr>
          <a:xfrm>
            <a:off x="1295400" y="982663"/>
            <a:ext cx="9601200" cy="549275"/>
          </a:xfrm>
        </p:spPr>
        <p:txBody>
          <a:bodyPr/>
          <a:lstStyle/>
          <a:p>
            <a:pPr eaLnBrk="1" hangingPunct="1"/>
            <a:r>
              <a:rPr lang="en-IN" altLang="en-US" sz="2400">
                <a:ln>
                  <a:noFill/>
                </a:ln>
              </a:rPr>
              <a:t>Numerical Problem for Current Division Rule</a:t>
            </a:r>
          </a:p>
        </p:txBody>
      </p:sp>
      <p:sp>
        <p:nvSpPr>
          <p:cNvPr id="5" name="Slide Number Placeholder 4">
            <a:extLst>
              <a:ext uri="{FF2B5EF4-FFF2-40B4-BE49-F238E27FC236}">
                <a16:creationId xmlns:a16="http://schemas.microsoft.com/office/drawing/2014/main" xmlns="" id="{AB764E3A-CD88-4D2B-AD6B-80985A0FE964}"/>
              </a:ext>
            </a:extLst>
          </p:cNvPr>
          <p:cNvSpPr>
            <a:spLocks noGrp="1"/>
          </p:cNvSpPr>
          <p:nvPr>
            <p:ph type="sldNum" sz="quarter" idx="12"/>
          </p:nvPr>
        </p:nvSpPr>
        <p:spPr/>
        <p:txBody>
          <a:bodyPr/>
          <a:lstStyle/>
          <a:p>
            <a:fld id="{505B5044-8D26-4174-8D72-C78C42A448B9}" type="slidenum">
              <a:rPr lang="en-IN" smtClean="0"/>
              <a:t>41</a:t>
            </a:fld>
            <a:endParaRPr lang="en-IN"/>
          </a:p>
        </p:txBody>
      </p:sp>
    </p:spTree>
    <p:extLst>
      <p:ext uri="{BB962C8B-B14F-4D97-AF65-F5344CB8AC3E}">
        <p14:creationId xmlns:p14="http://schemas.microsoft.com/office/powerpoint/2010/main" val="1159527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610558E2-BF90-4907-8EF4-475A81FAA25D}"/>
              </a:ext>
            </a:extLst>
          </p:cNvPr>
          <p:cNvSpPr>
            <a:spLocks noGrp="1"/>
          </p:cNvSpPr>
          <p:nvPr>
            <p:ph type="sldNum" sz="quarter" idx="12"/>
          </p:nvPr>
        </p:nvSpPr>
        <p:spPr/>
        <p:txBody>
          <a:bodyPr/>
          <a:lstStyle/>
          <a:p>
            <a:fld id="{505B5044-8D26-4174-8D72-C78C42A448B9}" type="slidenum">
              <a:rPr lang="en-IN" smtClean="0"/>
              <a:t>42</a:t>
            </a:fld>
            <a:endParaRPr lang="en-IN"/>
          </a:p>
        </p:txBody>
      </p:sp>
      <p:pic>
        <p:nvPicPr>
          <p:cNvPr id="1026" name="Picture 2">
            <a:extLst>
              <a:ext uri="{FF2B5EF4-FFF2-40B4-BE49-F238E27FC236}">
                <a16:creationId xmlns="" xmlns:a16="http://schemas.microsoft.com/office/drawing/2014/main" id="{A852977C-37E9-4C9E-859E-844F7BE23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824" y="736184"/>
            <a:ext cx="8010525" cy="56312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7E7597FF-3C1B-455A-91BA-26650795A734}"/>
              </a:ext>
            </a:extLst>
          </p:cNvPr>
          <p:cNvSpPr txBox="1"/>
          <p:nvPr/>
        </p:nvSpPr>
        <p:spPr>
          <a:xfrm>
            <a:off x="2264360" y="3419475"/>
            <a:ext cx="7753350" cy="3477875"/>
          </a:xfrm>
          <a:prstGeom prst="rect">
            <a:avLst/>
          </a:prstGeom>
          <a:solidFill>
            <a:schemeClr val="bg1"/>
          </a:solidFill>
        </p:spPr>
        <p:txBody>
          <a:bodyPr wrap="square" rtlCol="0">
            <a:spAutoFit/>
          </a:bodyPr>
          <a:lstStyle/>
          <a:p>
            <a:endParaRPr lang="en-US" sz="4400" kern="1200" dirty="0">
              <a:solidFill>
                <a:schemeClr val="tx1"/>
              </a:solidFill>
              <a:latin typeface="+mn-lt"/>
              <a:ea typeface="+mn-ea"/>
              <a:cs typeface="+mn-cs"/>
            </a:endParaRPr>
          </a:p>
          <a:p>
            <a:endParaRPr lang="en-US" sz="4400" dirty="0"/>
          </a:p>
          <a:p>
            <a:endParaRPr lang="en-US" sz="4400" kern="1200" dirty="0">
              <a:solidFill>
                <a:schemeClr val="tx1"/>
              </a:solidFill>
              <a:latin typeface="+mn-lt"/>
              <a:ea typeface="+mn-ea"/>
              <a:cs typeface="+mn-cs"/>
            </a:endParaRPr>
          </a:p>
          <a:p>
            <a:endParaRPr lang="en-US" sz="4400" dirty="0"/>
          </a:p>
          <a:p>
            <a:endParaRPr lang="en-US" sz="4400" kern="1200" dirty="0">
              <a:solidFill>
                <a:schemeClr val="tx1"/>
              </a:solidFill>
              <a:latin typeface="+mn-lt"/>
              <a:ea typeface="+mn-ea"/>
              <a:cs typeface="+mn-cs"/>
            </a:endParaRPr>
          </a:p>
        </p:txBody>
      </p:sp>
      <p:sp>
        <p:nvSpPr>
          <p:cNvPr id="4" name="Content Placeholder 2">
            <a:extLst>
              <a:ext uri="{FF2B5EF4-FFF2-40B4-BE49-F238E27FC236}">
                <a16:creationId xmlns="" xmlns:a16="http://schemas.microsoft.com/office/drawing/2014/main" id="{AB9376C5-A14E-4342-93F6-269021E9FC32}"/>
              </a:ext>
            </a:extLst>
          </p:cNvPr>
          <p:cNvSpPr txBox="1">
            <a:spLocks/>
          </p:cNvSpPr>
          <p:nvPr/>
        </p:nvSpPr>
        <p:spPr>
          <a:xfrm>
            <a:off x="4358455" y="125566"/>
            <a:ext cx="3608439" cy="743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latin typeface="+mj-lt"/>
              </a:rPr>
              <a:t>POLL </a:t>
            </a:r>
            <a:endParaRPr lang="en-IN" sz="4000" dirty="0">
              <a:latin typeface="+mj-lt"/>
            </a:endParaRPr>
          </a:p>
        </p:txBody>
      </p:sp>
      <p:sp>
        <p:nvSpPr>
          <p:cNvPr id="6" name="TextBox 5">
            <a:extLst>
              <a:ext uri="{FF2B5EF4-FFF2-40B4-BE49-F238E27FC236}">
                <a16:creationId xmlns="" xmlns:a16="http://schemas.microsoft.com/office/drawing/2014/main" id="{2C380F99-24FA-4B48-938B-4664286FF8E2}"/>
              </a:ext>
            </a:extLst>
          </p:cNvPr>
          <p:cNvSpPr txBox="1"/>
          <p:nvPr/>
        </p:nvSpPr>
        <p:spPr>
          <a:xfrm>
            <a:off x="2152651" y="3816518"/>
            <a:ext cx="3829050" cy="2246769"/>
          </a:xfrm>
          <a:prstGeom prst="rect">
            <a:avLst/>
          </a:prstGeom>
          <a:noFill/>
        </p:spPr>
        <p:txBody>
          <a:bodyPr wrap="square" rtlCol="0">
            <a:spAutoFit/>
          </a:bodyPr>
          <a:lstStyle/>
          <a:p>
            <a:pPr marL="342900" indent="-342900">
              <a:buAutoNum type="alphaUcPeriod"/>
            </a:pPr>
            <a:r>
              <a:rPr lang="en-US" sz="2800" dirty="0"/>
              <a:t>I1 = 13.33 A</a:t>
            </a:r>
          </a:p>
          <a:p>
            <a:pPr marL="342900" indent="-342900">
              <a:buAutoNum type="alphaUcPeriod"/>
            </a:pPr>
            <a:r>
              <a:rPr lang="en-US" sz="2800" dirty="0"/>
              <a:t>I1 = 23.33 A</a:t>
            </a:r>
          </a:p>
          <a:p>
            <a:pPr marL="342900" indent="-342900">
              <a:buAutoNum type="alphaUcPeriod"/>
            </a:pPr>
            <a:r>
              <a:rPr lang="en-US" sz="2800" dirty="0"/>
              <a:t>I1 = 6.666 A</a:t>
            </a:r>
          </a:p>
          <a:p>
            <a:pPr marL="342900" indent="-342900">
              <a:buAutoNum type="alphaUcPeriod"/>
            </a:pPr>
            <a:r>
              <a:rPr lang="en-US" sz="2800" dirty="0"/>
              <a:t>I1 = 8.666 A </a:t>
            </a:r>
          </a:p>
          <a:p>
            <a:pPr marL="342900" indent="-342900">
              <a:buFontTx/>
              <a:buAutoNum type="alphaUcPeriod"/>
            </a:pPr>
            <a:endParaRPr lang="en-US" sz="2800" dirty="0"/>
          </a:p>
        </p:txBody>
      </p:sp>
    </p:spTree>
    <p:extLst>
      <p:ext uri="{BB962C8B-B14F-4D97-AF65-F5344CB8AC3E}">
        <p14:creationId xmlns:p14="http://schemas.microsoft.com/office/powerpoint/2010/main" val="947331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799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4C64F8B4-5949-4B1C-86B7-7D5FB2C7AFA4}"/>
              </a:ext>
            </a:extLst>
          </p:cNvPr>
          <p:cNvSpPr>
            <a:spLocks noGrp="1"/>
          </p:cNvSpPr>
          <p:nvPr>
            <p:ph type="sldNum" sz="quarter" idx="12"/>
          </p:nvPr>
        </p:nvSpPr>
        <p:spPr/>
        <p:txBody>
          <a:bodyPr/>
          <a:lstStyle/>
          <a:p>
            <a:fld id="{505B5044-8D26-4174-8D72-C78C42A448B9}" type="slidenum">
              <a:rPr lang="en-IN" smtClean="0"/>
              <a:t>44</a:t>
            </a:fld>
            <a:endParaRPr lang="en-IN"/>
          </a:p>
        </p:txBody>
      </p:sp>
      <p:pic>
        <p:nvPicPr>
          <p:cNvPr id="2050" name="Picture 2" descr="Problem 1246 (1)">
            <a:extLst>
              <a:ext uri="{FF2B5EF4-FFF2-40B4-BE49-F238E27FC236}">
                <a16:creationId xmlns="" xmlns:a16="http://schemas.microsoft.com/office/drawing/2014/main" id="{D527B9E0-0C87-4547-8012-C9319B9BF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26" y="1185862"/>
            <a:ext cx="6932950" cy="56388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 xmlns:a16="http://schemas.microsoft.com/office/drawing/2014/main" id="{7B64ACAB-C2D3-4F05-8457-C0F577C7C2F0}"/>
              </a:ext>
            </a:extLst>
          </p:cNvPr>
          <p:cNvSpPr txBox="1">
            <a:spLocks/>
          </p:cNvSpPr>
          <p:nvPr/>
        </p:nvSpPr>
        <p:spPr>
          <a:xfrm>
            <a:off x="4358455" y="125566"/>
            <a:ext cx="3608439" cy="743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latin typeface="+mj-lt"/>
              </a:rPr>
              <a:t>POLL </a:t>
            </a:r>
            <a:endParaRPr lang="en-IN" sz="4000" dirty="0">
              <a:latin typeface="+mj-lt"/>
            </a:endParaRPr>
          </a:p>
        </p:txBody>
      </p:sp>
      <p:sp>
        <p:nvSpPr>
          <p:cNvPr id="5" name="TextBox 4">
            <a:extLst>
              <a:ext uri="{FF2B5EF4-FFF2-40B4-BE49-F238E27FC236}">
                <a16:creationId xmlns="" xmlns:a16="http://schemas.microsoft.com/office/drawing/2014/main" id="{61A0DB0D-AF32-42BC-A1DC-9F616D773D88}"/>
              </a:ext>
            </a:extLst>
          </p:cNvPr>
          <p:cNvSpPr txBox="1"/>
          <p:nvPr/>
        </p:nvSpPr>
        <p:spPr>
          <a:xfrm>
            <a:off x="7734301" y="4357231"/>
            <a:ext cx="3838574" cy="2246769"/>
          </a:xfrm>
          <a:prstGeom prst="rect">
            <a:avLst/>
          </a:prstGeom>
          <a:noFill/>
        </p:spPr>
        <p:txBody>
          <a:bodyPr wrap="square" rtlCol="0">
            <a:spAutoFit/>
          </a:bodyPr>
          <a:lstStyle/>
          <a:p>
            <a:pPr marL="342900" indent="-342900">
              <a:buAutoNum type="alphaUcPeriod"/>
            </a:pPr>
            <a:r>
              <a:rPr lang="en-US" sz="2800" dirty="0"/>
              <a:t>I1 = 1 A</a:t>
            </a:r>
          </a:p>
          <a:p>
            <a:pPr marL="342900" indent="-342900">
              <a:buAutoNum type="alphaUcPeriod"/>
            </a:pPr>
            <a:r>
              <a:rPr lang="en-US" sz="2800" dirty="0"/>
              <a:t>I1 = 2 A</a:t>
            </a:r>
          </a:p>
          <a:p>
            <a:pPr marL="342900" indent="-342900">
              <a:buAutoNum type="alphaUcPeriod"/>
            </a:pPr>
            <a:r>
              <a:rPr lang="en-US" sz="2800" dirty="0"/>
              <a:t>I1 = 3 A</a:t>
            </a:r>
          </a:p>
          <a:p>
            <a:pPr marL="342900" indent="-342900">
              <a:buAutoNum type="alphaUcPeriod"/>
            </a:pPr>
            <a:r>
              <a:rPr lang="en-US" sz="2800" dirty="0"/>
              <a:t>I1 = 4 A </a:t>
            </a:r>
          </a:p>
          <a:p>
            <a:pPr marL="342900" indent="-342900">
              <a:buFontTx/>
              <a:buAutoNum type="alphaUcPeriod"/>
            </a:pPr>
            <a:endParaRPr lang="en-US" sz="2800" dirty="0"/>
          </a:p>
        </p:txBody>
      </p:sp>
      <p:sp>
        <p:nvSpPr>
          <p:cNvPr id="19" name="Rectangle 5">
            <a:extLst>
              <a:ext uri="{FF2B5EF4-FFF2-40B4-BE49-F238E27FC236}">
                <a16:creationId xmlns="" xmlns:a16="http://schemas.microsoft.com/office/drawing/2014/main" id="{2873F864-346C-4285-AF69-46DBE9E166F3}"/>
              </a:ext>
            </a:extLst>
          </p:cNvPr>
          <p:cNvSpPr>
            <a:spLocks noChangeArrowheads="1"/>
          </p:cNvSpPr>
          <p:nvPr/>
        </p:nvSpPr>
        <p:spPr bwMode="auto">
          <a:xfrm>
            <a:off x="338861" y="731622"/>
            <a:ext cx="794140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11111"/>
                </a:solidFill>
                <a:effectLst/>
                <a:latin typeface="MathJax_Math-italic"/>
              </a:rPr>
              <a:t>R</a:t>
            </a:r>
            <a:r>
              <a:rPr kumimoji="0" lang="en-US" altLang="en-US" sz="2400" b="0" i="0" u="none" strike="noStrike" cap="none" normalizeH="0" baseline="0" dirty="0">
                <a:ln>
                  <a:noFill/>
                </a:ln>
                <a:solidFill>
                  <a:srgbClr val="111111"/>
                </a:solidFill>
                <a:effectLst/>
                <a:latin typeface="MathJax_Main"/>
              </a:rPr>
              <a:t>1=2Ω </a:t>
            </a:r>
            <a:r>
              <a:rPr kumimoji="0" lang="en-US" altLang="en-US" sz="2400" b="0" i="0" u="none" strike="noStrike" cap="none" normalizeH="0" baseline="0" dirty="0">
                <a:ln>
                  <a:noFill/>
                </a:ln>
                <a:solidFill>
                  <a:srgbClr val="111111"/>
                </a:solidFill>
                <a:effectLst/>
                <a:latin typeface="NonBreakingSpaceOverride"/>
              </a:rPr>
              <a:t>R1=2Ω, </a:t>
            </a:r>
            <a:r>
              <a:rPr kumimoji="0" lang="en-US" altLang="en-US" sz="2400" b="0" i="0" u="none" strike="noStrike" cap="none" normalizeH="0" baseline="0" dirty="0">
                <a:ln>
                  <a:noFill/>
                </a:ln>
                <a:solidFill>
                  <a:srgbClr val="111111"/>
                </a:solidFill>
                <a:effectLst/>
                <a:latin typeface="MathJax_Math-italic"/>
              </a:rPr>
              <a:t>R</a:t>
            </a:r>
            <a:r>
              <a:rPr kumimoji="0" lang="en-US" altLang="en-US" sz="2400" b="0" i="0" u="none" strike="noStrike" cap="none" normalizeH="0" baseline="0" dirty="0">
                <a:ln>
                  <a:noFill/>
                </a:ln>
                <a:solidFill>
                  <a:srgbClr val="111111"/>
                </a:solidFill>
                <a:effectLst/>
                <a:latin typeface="MathJax_Main"/>
              </a:rPr>
              <a:t>2=4Ω </a:t>
            </a:r>
            <a:r>
              <a:rPr kumimoji="0" lang="en-US" altLang="en-US" sz="2400" b="0" i="0" u="none" strike="noStrike" cap="none" normalizeH="0" baseline="0" dirty="0">
                <a:ln>
                  <a:noFill/>
                </a:ln>
                <a:solidFill>
                  <a:srgbClr val="111111"/>
                </a:solidFill>
                <a:effectLst/>
                <a:latin typeface="NonBreakingSpaceOverride"/>
              </a:rPr>
              <a:t>R2=4Ω, </a:t>
            </a:r>
            <a:r>
              <a:rPr kumimoji="0" lang="en-US" altLang="en-US" sz="2400" b="0" i="0" u="none" strike="noStrike" cap="none" normalizeH="0" baseline="0" dirty="0">
                <a:ln>
                  <a:noFill/>
                </a:ln>
                <a:solidFill>
                  <a:srgbClr val="111111"/>
                </a:solidFill>
                <a:effectLst/>
                <a:latin typeface="MathJax_Math-italic"/>
              </a:rPr>
              <a:t>R</a:t>
            </a:r>
            <a:r>
              <a:rPr kumimoji="0" lang="en-US" altLang="en-US" sz="2400" b="0" i="0" u="none" strike="noStrike" cap="none" normalizeH="0" baseline="0" dirty="0">
                <a:ln>
                  <a:noFill/>
                </a:ln>
                <a:solidFill>
                  <a:srgbClr val="111111"/>
                </a:solidFill>
                <a:effectLst/>
                <a:latin typeface="MathJax_Main"/>
              </a:rPr>
              <a:t>3=1Ω </a:t>
            </a:r>
            <a:r>
              <a:rPr kumimoji="0" lang="en-US" altLang="en-US" sz="2400" b="0" i="0" u="none" strike="noStrike" cap="none" normalizeH="0" baseline="0" dirty="0">
                <a:ln>
                  <a:noFill/>
                </a:ln>
                <a:solidFill>
                  <a:srgbClr val="111111"/>
                </a:solidFill>
                <a:effectLst/>
                <a:latin typeface="NonBreakingSpaceOverride"/>
              </a:rPr>
              <a:t>R3=1Ω, </a:t>
            </a:r>
            <a:r>
              <a:rPr kumimoji="0" lang="en-US" altLang="en-US" sz="2400" b="0" i="0" u="none" strike="noStrike" cap="none" normalizeH="0" baseline="0" dirty="0">
                <a:ln>
                  <a:noFill/>
                </a:ln>
                <a:solidFill>
                  <a:srgbClr val="111111"/>
                </a:solidFill>
                <a:effectLst/>
                <a:latin typeface="MathJax_Math-italic"/>
              </a:rPr>
              <a:t>Is</a:t>
            </a:r>
            <a:r>
              <a:rPr kumimoji="0" lang="en-US" altLang="en-US" sz="2400" b="0" i="0" u="none" strike="noStrike" cap="none" normalizeH="0" baseline="0" dirty="0">
                <a:ln>
                  <a:noFill/>
                </a:ln>
                <a:solidFill>
                  <a:srgbClr val="111111"/>
                </a:solidFill>
                <a:effectLst/>
                <a:latin typeface="MathJax_Main"/>
              </a:rPr>
              <a:t>=5</a:t>
            </a:r>
            <a:r>
              <a:rPr kumimoji="0" lang="en-US" altLang="en-US" sz="2400" b="0" i="0" u="none" strike="noStrike" cap="none" normalizeH="0" baseline="0" dirty="0">
                <a:ln>
                  <a:noFill/>
                </a:ln>
                <a:solidFill>
                  <a:srgbClr val="111111"/>
                </a:solidFill>
                <a:effectLst/>
                <a:latin typeface="MathJax_Math-italic"/>
              </a:rPr>
              <a:t>A</a:t>
            </a:r>
            <a:r>
              <a:rPr kumimoji="0" lang="en-US" altLang="en-US" sz="2400" b="0" i="0" u="none" strike="noStrike" cap="none" normalizeH="0" baseline="0" dirty="0">
                <a:ln>
                  <a:noFill/>
                </a:ln>
                <a:solidFill>
                  <a:srgbClr val="111111"/>
                </a:solidFill>
                <a:effectLst/>
                <a:latin typeface="NonBreakingSpaceOverride"/>
              </a:rPr>
              <a:t> and </a:t>
            </a:r>
            <a:r>
              <a:rPr kumimoji="0" lang="en-US" altLang="en-US" sz="2400" b="0" i="0" u="none" strike="noStrike" cap="none" normalizeH="0" baseline="0" dirty="0">
                <a:ln>
                  <a:noFill/>
                </a:ln>
                <a:solidFill>
                  <a:srgbClr val="111111"/>
                </a:solidFill>
                <a:effectLst/>
                <a:latin typeface="MathJax_Math-italic"/>
              </a:rPr>
              <a:t>VS</a:t>
            </a:r>
            <a:r>
              <a:rPr kumimoji="0" lang="en-US" altLang="en-US" sz="2400" b="0" i="0" u="none" strike="noStrike" cap="none" normalizeH="0" baseline="0" dirty="0">
                <a:ln>
                  <a:noFill/>
                </a:ln>
                <a:solidFill>
                  <a:srgbClr val="111111"/>
                </a:solidFill>
                <a:effectLst/>
                <a:latin typeface="MathJax_Main"/>
              </a:rPr>
              <a:t>=4</a:t>
            </a:r>
            <a:r>
              <a:rPr kumimoji="0" lang="en-US" altLang="en-US" sz="2400" b="0" i="0" u="none" strike="noStrike" cap="none" normalizeH="0" baseline="0" dirty="0">
                <a:ln>
                  <a:noFill/>
                </a:ln>
                <a:solidFill>
                  <a:srgbClr val="111111"/>
                </a:solidFill>
                <a:effectLst/>
                <a:latin typeface="MathJax_Math-italic"/>
              </a:rPr>
              <a:t>V</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111111"/>
                </a:solidFill>
                <a:latin typeface="MathJax_Math-italic"/>
              </a:rPr>
              <a:t>Find current at R2?</a:t>
            </a:r>
            <a:r>
              <a:rPr kumimoji="0" lang="en-US" altLang="en-US" sz="2400" b="0" i="0" u="none" strike="noStrike" cap="none" normalizeH="0" baseline="0" dirty="0">
                <a:ln>
                  <a:noFill/>
                </a:ln>
                <a:solidFill>
                  <a:schemeClr val="tx1"/>
                </a:solidFill>
                <a:effectLst/>
              </a:rPr>
              <a:t/>
            </a:r>
            <a:br>
              <a:rPr kumimoji="0" lang="en-US" altLang="en-US" sz="2400" b="0" i="0" u="none" strike="noStrike" cap="none" normalizeH="0" baseline="0" dirty="0">
                <a:ln>
                  <a:noFill/>
                </a:ln>
                <a:solidFill>
                  <a:schemeClr val="tx1"/>
                </a:solidFill>
                <a:effectLst/>
              </a:rPr>
            </a:br>
            <a:endParaRPr kumimoji="0" lang="en-US" altLang="en-US" sz="2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8273647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xmlns="" id="{C72040C4-B571-483D-8DD7-D21F9C81A04A}"/>
              </a:ext>
            </a:extLst>
          </p:cNvPr>
          <p:cNvSpPr>
            <a:spLocks noGrp="1"/>
          </p:cNvSpPr>
          <p:nvPr>
            <p:ph type="title"/>
          </p:nvPr>
        </p:nvSpPr>
        <p:spPr>
          <a:xfrm>
            <a:off x="238125" y="5519738"/>
            <a:ext cx="9601200" cy="441325"/>
          </a:xfrm>
        </p:spPr>
        <p:txBody>
          <a:bodyPr/>
          <a:lstStyle/>
          <a:p>
            <a:r>
              <a:rPr lang="en-IN" altLang="en-US" sz="1800">
                <a:ln>
                  <a:noFill/>
                </a:ln>
              </a:rPr>
              <a:t>Example-2 for Current Division Rule</a:t>
            </a:r>
          </a:p>
        </p:txBody>
      </p:sp>
      <p:pic>
        <p:nvPicPr>
          <p:cNvPr id="49155" name="Picture 2" descr="How do we solve simple problems using current division rule and ...">
            <a:extLst>
              <a:ext uri="{FF2B5EF4-FFF2-40B4-BE49-F238E27FC236}">
                <a16:creationId xmlns:a16="http://schemas.microsoft.com/office/drawing/2014/main" xmlns="" id="{E325589F-365B-45A8-A7AC-4EBDB64F2DC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71663" y="558800"/>
            <a:ext cx="9207500" cy="5672138"/>
          </a:xfrm>
          <a:noFill/>
        </p:spPr>
      </p:pic>
      <p:sp>
        <p:nvSpPr>
          <p:cNvPr id="5" name="Slide Number Placeholder 4">
            <a:extLst>
              <a:ext uri="{FF2B5EF4-FFF2-40B4-BE49-F238E27FC236}">
                <a16:creationId xmlns:a16="http://schemas.microsoft.com/office/drawing/2014/main" xmlns="" id="{E18055AA-DA56-480A-9ADA-05E7D76DD9B4}"/>
              </a:ext>
            </a:extLst>
          </p:cNvPr>
          <p:cNvSpPr>
            <a:spLocks noGrp="1"/>
          </p:cNvSpPr>
          <p:nvPr>
            <p:ph type="sldNum" sz="quarter" idx="12"/>
          </p:nvPr>
        </p:nvSpPr>
        <p:spPr/>
        <p:txBody>
          <a:bodyPr/>
          <a:lstStyle/>
          <a:p>
            <a:fld id="{505B5044-8D26-4174-8D72-C78C42A448B9}" type="slidenum">
              <a:rPr lang="en-IN" smtClean="0"/>
              <a:t>45</a:t>
            </a:fld>
            <a:endParaRPr lang="en-IN"/>
          </a:p>
        </p:txBody>
      </p:sp>
    </p:spTree>
    <p:extLst>
      <p:ext uri="{BB962C8B-B14F-4D97-AF65-F5344CB8AC3E}">
        <p14:creationId xmlns:p14="http://schemas.microsoft.com/office/powerpoint/2010/main" val="16088699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4" descr="Current Divider Rule | Current Division Principle - Current Divider">
            <a:extLst>
              <a:ext uri="{FF2B5EF4-FFF2-40B4-BE49-F238E27FC236}">
                <a16:creationId xmlns:a16="http://schemas.microsoft.com/office/drawing/2014/main" xmlns="" id="{EC41D148-2079-4A5E-B27D-4682E2C2D31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87450" y="676275"/>
            <a:ext cx="9750425" cy="5321300"/>
          </a:xfrm>
          <a:noFill/>
        </p:spPr>
      </p:pic>
      <p:sp>
        <p:nvSpPr>
          <p:cNvPr id="5" name="Slide Number Placeholder 4">
            <a:extLst>
              <a:ext uri="{FF2B5EF4-FFF2-40B4-BE49-F238E27FC236}">
                <a16:creationId xmlns:a16="http://schemas.microsoft.com/office/drawing/2014/main" xmlns="" id="{F06BDFE5-D74B-41BF-8459-699B473F94DC}"/>
              </a:ext>
            </a:extLst>
          </p:cNvPr>
          <p:cNvSpPr>
            <a:spLocks noGrp="1"/>
          </p:cNvSpPr>
          <p:nvPr>
            <p:ph type="sldNum" sz="quarter" idx="12"/>
          </p:nvPr>
        </p:nvSpPr>
        <p:spPr/>
        <p:txBody>
          <a:bodyPr/>
          <a:lstStyle/>
          <a:p>
            <a:fld id="{505B5044-8D26-4174-8D72-C78C42A448B9}" type="slidenum">
              <a:rPr lang="en-IN" smtClean="0"/>
              <a:t>46</a:t>
            </a:fld>
            <a:endParaRPr lang="en-IN"/>
          </a:p>
        </p:txBody>
      </p:sp>
    </p:spTree>
    <p:extLst>
      <p:ext uri="{BB962C8B-B14F-4D97-AF65-F5344CB8AC3E}">
        <p14:creationId xmlns:p14="http://schemas.microsoft.com/office/powerpoint/2010/main" val="13463552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xmlns="" id="{E8EDE0AE-5791-4EB8-A18E-82F296566BC3}"/>
              </a:ext>
            </a:extLst>
          </p:cNvPr>
          <p:cNvSpPr>
            <a:spLocks noGrp="1"/>
          </p:cNvSpPr>
          <p:nvPr>
            <p:ph type="title"/>
          </p:nvPr>
        </p:nvSpPr>
        <p:spPr>
          <a:xfrm>
            <a:off x="1295400" y="982663"/>
            <a:ext cx="9601200" cy="358775"/>
          </a:xfrm>
        </p:spPr>
        <p:txBody>
          <a:bodyPr>
            <a:normAutofit fontScale="90000"/>
          </a:bodyPr>
          <a:lstStyle/>
          <a:p>
            <a:pPr eaLnBrk="1" hangingPunct="1"/>
            <a:r>
              <a:rPr lang="en-IN" altLang="en-US" sz="2800">
                <a:ln>
                  <a:noFill/>
                </a:ln>
                <a:solidFill>
                  <a:srgbClr val="00B050"/>
                </a:solidFill>
              </a:rPr>
              <a:t>SERIES CONNECTIONS</a:t>
            </a:r>
          </a:p>
        </p:txBody>
      </p:sp>
      <p:sp>
        <p:nvSpPr>
          <p:cNvPr id="51203" name="Content Placeholder 2">
            <a:extLst>
              <a:ext uri="{FF2B5EF4-FFF2-40B4-BE49-F238E27FC236}">
                <a16:creationId xmlns:a16="http://schemas.microsoft.com/office/drawing/2014/main" xmlns="" id="{1A7259E5-D696-4D6B-AD37-03A78A495B14}"/>
              </a:ext>
            </a:extLst>
          </p:cNvPr>
          <p:cNvSpPr>
            <a:spLocks noGrp="1"/>
          </p:cNvSpPr>
          <p:nvPr>
            <p:ph idx="1"/>
          </p:nvPr>
        </p:nvSpPr>
        <p:spPr>
          <a:xfrm>
            <a:off x="1397000" y="1481138"/>
            <a:ext cx="10294938" cy="3787775"/>
          </a:xfrm>
        </p:spPr>
        <p:txBody>
          <a:bodyPr/>
          <a:lstStyle/>
          <a:p>
            <a:pPr eaLnBrk="1" hangingPunct="1"/>
            <a:r>
              <a:rPr lang="en-US" altLang="en-US" b="1">
                <a:solidFill>
                  <a:srgbClr val="00B050"/>
                </a:solidFill>
              </a:rPr>
              <a:t>SERIES CONNECTION: </a:t>
            </a:r>
            <a:r>
              <a:rPr lang="en-US" altLang="en-US"/>
              <a:t>Two or more elements are in series if they exclusively share a single node and consequently carry the same current.</a:t>
            </a:r>
          </a:p>
          <a:p>
            <a:pPr eaLnBrk="1" hangingPunct="1"/>
            <a:endParaRPr lang="en-US" altLang="en-US"/>
          </a:p>
          <a:p>
            <a:pPr eaLnBrk="1" hangingPunct="1"/>
            <a:endParaRPr lang="en-US" altLang="en-US"/>
          </a:p>
          <a:p>
            <a:pPr eaLnBrk="1" hangingPunct="1"/>
            <a:endParaRPr lang="en-US" altLang="en-US"/>
          </a:p>
          <a:p>
            <a:pPr eaLnBrk="1" hangingPunct="1"/>
            <a:endParaRPr lang="en-IN" altLang="en-US"/>
          </a:p>
          <a:p>
            <a:pPr eaLnBrk="1" hangingPunct="1"/>
            <a:endParaRPr lang="en-IN" altLang="en-US"/>
          </a:p>
          <a:p>
            <a:pPr eaLnBrk="1" hangingPunct="1"/>
            <a:endParaRPr lang="en-IN" altLang="en-US"/>
          </a:p>
        </p:txBody>
      </p:sp>
      <p:pic>
        <p:nvPicPr>
          <p:cNvPr id="51204" name="Picture 5" descr="What are “Series” and “Parallel” Circuits? | Series And Parallel ...">
            <a:extLst>
              <a:ext uri="{FF2B5EF4-FFF2-40B4-BE49-F238E27FC236}">
                <a16:creationId xmlns:a16="http://schemas.microsoft.com/office/drawing/2014/main" xmlns="" id="{CC409D57-53CC-459D-AC8E-2E79FF3706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9588" y="2452688"/>
            <a:ext cx="366712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7" descr="Series connection hazardous real life: the reason why series ...">
            <a:extLst>
              <a:ext uri="{FF2B5EF4-FFF2-40B4-BE49-F238E27FC236}">
                <a16:creationId xmlns:a16="http://schemas.microsoft.com/office/drawing/2014/main" xmlns="" id="{ABCD2674-712E-4697-8B3B-07777CC765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0200" y="4338638"/>
            <a:ext cx="4610100" cy="198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2" descr="Difference Between Series and Parallel Circuit (with Comparison ...">
            <a:extLst>
              <a:ext uri="{FF2B5EF4-FFF2-40B4-BE49-F238E27FC236}">
                <a16:creationId xmlns:a16="http://schemas.microsoft.com/office/drawing/2014/main" xmlns="" id="{8BBCAC6B-D133-4244-9F76-E68F573E3E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0363" y="4227513"/>
            <a:ext cx="4203700" cy="208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9" descr="How to make Series and Parallel Connections - Vorp Energy">
            <a:extLst>
              <a:ext uri="{FF2B5EF4-FFF2-40B4-BE49-F238E27FC236}">
                <a16:creationId xmlns:a16="http://schemas.microsoft.com/office/drawing/2014/main" xmlns="" id="{2F8EDDE0-97BD-4D51-AFA4-75403BF1E8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2988" y="2395538"/>
            <a:ext cx="3186112"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xmlns="" id="{589A71F1-6E88-4173-B265-368508994D94}"/>
              </a:ext>
            </a:extLst>
          </p:cNvPr>
          <p:cNvSpPr>
            <a:spLocks noGrp="1"/>
          </p:cNvSpPr>
          <p:nvPr>
            <p:ph type="sldNum" sz="quarter" idx="12"/>
          </p:nvPr>
        </p:nvSpPr>
        <p:spPr/>
        <p:txBody>
          <a:bodyPr/>
          <a:lstStyle/>
          <a:p>
            <a:fld id="{505B5044-8D26-4174-8D72-C78C42A448B9}" type="slidenum">
              <a:rPr lang="en-IN" smtClean="0"/>
              <a:t>47</a:t>
            </a:fld>
            <a:endParaRPr lang="en-IN"/>
          </a:p>
        </p:txBody>
      </p:sp>
    </p:spTree>
    <p:extLst>
      <p:ext uri="{BB962C8B-B14F-4D97-AF65-F5344CB8AC3E}">
        <p14:creationId xmlns:p14="http://schemas.microsoft.com/office/powerpoint/2010/main" val="14601592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xmlns="" id="{F00D6BC6-A92E-4CAC-BFEB-C2FDAB168800}"/>
              </a:ext>
            </a:extLst>
          </p:cNvPr>
          <p:cNvSpPr>
            <a:spLocks noGrp="1"/>
          </p:cNvSpPr>
          <p:nvPr>
            <p:ph type="title"/>
          </p:nvPr>
        </p:nvSpPr>
        <p:spPr>
          <a:xfrm>
            <a:off x="1295400" y="982663"/>
            <a:ext cx="9601200" cy="538162"/>
          </a:xfrm>
        </p:spPr>
        <p:txBody>
          <a:bodyPr>
            <a:normAutofit fontScale="90000"/>
          </a:bodyPr>
          <a:lstStyle/>
          <a:p>
            <a:r>
              <a:rPr lang="en-IN" altLang="en-US">
                <a:ln>
                  <a:noFill/>
                </a:ln>
              </a:rPr>
              <a:t>Point to Remember for Series Circuits</a:t>
            </a:r>
          </a:p>
        </p:txBody>
      </p:sp>
      <p:pic>
        <p:nvPicPr>
          <p:cNvPr id="52227" name="Picture 5">
            <a:extLst>
              <a:ext uri="{FF2B5EF4-FFF2-40B4-BE49-F238E27FC236}">
                <a16:creationId xmlns:a16="http://schemas.microsoft.com/office/drawing/2014/main" xmlns="" id="{B03BEFE8-CE7E-43B7-870D-03198679DC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38275" y="1739900"/>
            <a:ext cx="9315450" cy="387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xmlns="" id="{FDA5AD6F-BFB6-4C7E-BEDD-4C7979A5006D}"/>
              </a:ext>
            </a:extLst>
          </p:cNvPr>
          <p:cNvSpPr>
            <a:spLocks noGrp="1"/>
          </p:cNvSpPr>
          <p:nvPr>
            <p:ph type="sldNum" sz="quarter" idx="12"/>
          </p:nvPr>
        </p:nvSpPr>
        <p:spPr/>
        <p:txBody>
          <a:bodyPr/>
          <a:lstStyle/>
          <a:p>
            <a:fld id="{505B5044-8D26-4174-8D72-C78C42A448B9}" type="slidenum">
              <a:rPr lang="en-IN" smtClean="0"/>
              <a:t>48</a:t>
            </a:fld>
            <a:endParaRPr lang="en-IN"/>
          </a:p>
        </p:txBody>
      </p:sp>
    </p:spTree>
    <p:extLst>
      <p:ext uri="{BB962C8B-B14F-4D97-AF65-F5344CB8AC3E}">
        <p14:creationId xmlns:p14="http://schemas.microsoft.com/office/powerpoint/2010/main" val="42657067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xmlns="" id="{B8447289-A3C4-4055-816E-B2CBD0A46D6D}"/>
              </a:ext>
            </a:extLst>
          </p:cNvPr>
          <p:cNvSpPr>
            <a:spLocks noGrp="1"/>
          </p:cNvSpPr>
          <p:nvPr>
            <p:ph type="title"/>
          </p:nvPr>
        </p:nvSpPr>
        <p:spPr>
          <a:xfrm>
            <a:off x="1295400" y="768350"/>
            <a:ext cx="9601200" cy="596900"/>
          </a:xfrm>
        </p:spPr>
        <p:txBody>
          <a:bodyPr/>
          <a:lstStyle/>
          <a:p>
            <a:r>
              <a:rPr lang="en-IN" altLang="en-US" sz="2800">
                <a:ln>
                  <a:noFill/>
                </a:ln>
                <a:solidFill>
                  <a:srgbClr val="00B050"/>
                </a:solidFill>
              </a:rPr>
              <a:t>PARELLEL CONNECTION</a:t>
            </a:r>
          </a:p>
        </p:txBody>
      </p:sp>
      <p:pic>
        <p:nvPicPr>
          <p:cNvPr id="53251" name="Picture 5" descr="What are “Series” and “Parallel” Circuits? | Series And Parallel ...">
            <a:extLst>
              <a:ext uri="{FF2B5EF4-FFF2-40B4-BE49-F238E27FC236}">
                <a16:creationId xmlns:a16="http://schemas.microsoft.com/office/drawing/2014/main" xmlns="" id="{B123B646-7526-46BD-8051-80F5BBE8A7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525" y="3006725"/>
            <a:ext cx="3127375"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Content Placeholder 3">
            <a:extLst>
              <a:ext uri="{FF2B5EF4-FFF2-40B4-BE49-F238E27FC236}">
                <a16:creationId xmlns:a16="http://schemas.microsoft.com/office/drawing/2014/main" xmlns="" id="{B729DA99-B85B-4616-90D6-9357BACD0997}"/>
              </a:ext>
            </a:extLst>
          </p:cNvPr>
          <p:cNvSpPr>
            <a:spLocks noGrp="1"/>
          </p:cNvSpPr>
          <p:nvPr>
            <p:ph idx="1"/>
          </p:nvPr>
        </p:nvSpPr>
        <p:spPr>
          <a:xfrm>
            <a:off x="1533525" y="1479550"/>
            <a:ext cx="9617075" cy="1957388"/>
          </a:xfrm>
        </p:spPr>
        <p:txBody>
          <a:bodyPr/>
          <a:lstStyle/>
          <a:p>
            <a:r>
              <a:rPr lang="en-US" altLang="en-US">
                <a:solidFill>
                  <a:srgbClr val="FF0000"/>
                </a:solidFill>
              </a:rPr>
              <a:t>PARALLEL</a:t>
            </a:r>
            <a:r>
              <a:rPr lang="en-US" altLang="en-US"/>
              <a:t> </a:t>
            </a:r>
            <a:r>
              <a:rPr lang="en-US" altLang="en-US">
                <a:solidFill>
                  <a:srgbClr val="FF0000"/>
                </a:solidFill>
              </a:rPr>
              <a:t>CONNECTION: </a:t>
            </a:r>
            <a:r>
              <a:rPr lang="en-US" altLang="en-US"/>
              <a:t>Two or more elements are in parallel if they are connected to the same two nodes and consequently have the same voltage across them</a:t>
            </a:r>
            <a:endParaRPr lang="en-IN" altLang="en-US"/>
          </a:p>
        </p:txBody>
      </p:sp>
      <p:pic>
        <p:nvPicPr>
          <p:cNvPr id="53253" name="Picture 6" descr="Batteries in Series and Parallel Connections (Battery Packs ...">
            <a:extLst>
              <a:ext uri="{FF2B5EF4-FFF2-40B4-BE49-F238E27FC236}">
                <a16:creationId xmlns:a16="http://schemas.microsoft.com/office/drawing/2014/main" xmlns="" id="{2885214E-34EF-4560-9CB0-88DB72B0F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3850" y="2274888"/>
            <a:ext cx="3494088"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8" descr="What are Parallel and Series Connections? – VRUZEND DIY Battery Kit">
            <a:extLst>
              <a:ext uri="{FF2B5EF4-FFF2-40B4-BE49-F238E27FC236}">
                <a16:creationId xmlns:a16="http://schemas.microsoft.com/office/drawing/2014/main" xmlns="" id="{79C0E597-6CBB-4B3D-B8C6-6EEB4E007F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2738" y="4232275"/>
            <a:ext cx="3962400" cy="203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xmlns="" id="{2F2D5F8B-393D-4A4F-B718-4700939E68CD}"/>
              </a:ext>
            </a:extLst>
          </p:cNvPr>
          <p:cNvSpPr>
            <a:spLocks noGrp="1"/>
          </p:cNvSpPr>
          <p:nvPr>
            <p:ph type="sldNum" sz="quarter" idx="12"/>
          </p:nvPr>
        </p:nvSpPr>
        <p:spPr/>
        <p:txBody>
          <a:bodyPr/>
          <a:lstStyle/>
          <a:p>
            <a:fld id="{505B5044-8D26-4174-8D72-C78C42A448B9}" type="slidenum">
              <a:rPr lang="en-IN" smtClean="0"/>
              <a:t>49</a:t>
            </a:fld>
            <a:endParaRPr lang="en-IN"/>
          </a:p>
        </p:txBody>
      </p:sp>
    </p:spTree>
    <p:extLst>
      <p:ext uri="{BB962C8B-B14F-4D97-AF65-F5344CB8AC3E}">
        <p14:creationId xmlns:p14="http://schemas.microsoft.com/office/powerpoint/2010/main" val="2096888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xmlns="" id="{03AC2163-A3CC-4ECB-9EAB-0EB9581B80CF}"/>
              </a:ext>
            </a:extLst>
          </p:cNvPr>
          <p:cNvSpPr>
            <a:spLocks noGrp="1"/>
          </p:cNvSpPr>
          <p:nvPr>
            <p:ph type="title"/>
          </p:nvPr>
        </p:nvSpPr>
        <p:spPr>
          <a:xfrm>
            <a:off x="817179" y="81346"/>
            <a:ext cx="10515600" cy="1325563"/>
          </a:xfrm>
        </p:spPr>
        <p:txBody>
          <a:bodyPr/>
          <a:lstStyle/>
          <a:p>
            <a:pPr algn="ctr" eaLnBrk="1" hangingPunct="1"/>
            <a:r>
              <a:rPr lang="en-IN" altLang="en-US" dirty="0">
                <a:ln>
                  <a:noFill/>
                </a:ln>
              </a:rPr>
              <a:t>Applications of Ohm’s Law</a:t>
            </a:r>
          </a:p>
        </p:txBody>
      </p:sp>
      <p:sp>
        <p:nvSpPr>
          <p:cNvPr id="20483" name="Content Placeholder 2">
            <a:extLst>
              <a:ext uri="{FF2B5EF4-FFF2-40B4-BE49-F238E27FC236}">
                <a16:creationId xmlns:a16="http://schemas.microsoft.com/office/drawing/2014/main" xmlns="" id="{33B301A4-AF7C-410C-A735-F93C18839B74}"/>
              </a:ext>
            </a:extLst>
          </p:cNvPr>
          <p:cNvSpPr>
            <a:spLocks noGrp="1"/>
          </p:cNvSpPr>
          <p:nvPr>
            <p:ph idx="1"/>
          </p:nvPr>
        </p:nvSpPr>
        <p:spPr/>
        <p:txBody>
          <a:bodyPr/>
          <a:lstStyle/>
          <a:p>
            <a:pPr eaLnBrk="1" hangingPunct="1"/>
            <a:r>
              <a:rPr lang="en-IN" altLang="en-US" dirty="0"/>
              <a:t>1. To find unknown Voltage (V)</a:t>
            </a:r>
          </a:p>
          <a:p>
            <a:pPr eaLnBrk="1" hangingPunct="1"/>
            <a:r>
              <a:rPr lang="en-IN" altLang="en-US" dirty="0"/>
              <a:t>2. To Find unknown Resistance (R)</a:t>
            </a:r>
          </a:p>
          <a:p>
            <a:pPr eaLnBrk="1" hangingPunct="1"/>
            <a:r>
              <a:rPr lang="en-IN" altLang="en-US" dirty="0"/>
              <a:t>3. To Find unknown Current (I)</a:t>
            </a:r>
          </a:p>
          <a:p>
            <a:pPr eaLnBrk="1" hangingPunct="1"/>
            <a:r>
              <a:rPr lang="en-IN" altLang="en-US" dirty="0"/>
              <a:t>4. Can be used to find Unknown Conductance (G)=1/R</a:t>
            </a:r>
          </a:p>
          <a:p>
            <a:pPr eaLnBrk="1" hangingPunct="1"/>
            <a:r>
              <a:rPr lang="en-IN" altLang="en-US" dirty="0"/>
              <a:t>5. Can be used to find unknown Power (P)=VI</a:t>
            </a:r>
          </a:p>
          <a:p>
            <a:pPr eaLnBrk="1" hangingPunct="1"/>
            <a:r>
              <a:rPr lang="en-IN" altLang="en-US" dirty="0"/>
              <a:t>6. Can be used to find unknown conductivity or Resistivity</a:t>
            </a:r>
          </a:p>
          <a:p>
            <a:pPr eaLnBrk="1" hangingPunct="1"/>
            <a:endParaRPr lang="en-IN" altLang="en-US" dirty="0"/>
          </a:p>
        </p:txBody>
      </p:sp>
      <p:pic>
        <p:nvPicPr>
          <p:cNvPr id="20484" name="Picture 3">
            <a:extLst>
              <a:ext uri="{FF2B5EF4-FFF2-40B4-BE49-F238E27FC236}">
                <a16:creationId xmlns:a16="http://schemas.microsoft.com/office/drawing/2014/main" xmlns="" id="{75BE5377-8CDD-4C47-8824-118805C557C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92226" y="1579919"/>
            <a:ext cx="1266825"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4">
            <a:extLst>
              <a:ext uri="{FF2B5EF4-FFF2-40B4-BE49-F238E27FC236}">
                <a16:creationId xmlns:a16="http://schemas.microsoft.com/office/drawing/2014/main" xmlns="" id="{5D85309E-4789-478D-8CC2-CD8F9ED42F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92226" y="2408237"/>
            <a:ext cx="1220787"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6">
            <a:extLst>
              <a:ext uri="{FF2B5EF4-FFF2-40B4-BE49-F238E27FC236}">
                <a16:creationId xmlns:a16="http://schemas.microsoft.com/office/drawing/2014/main" xmlns="" id="{08BB6CA6-6D2D-4B9B-8222-61A8FBE33C9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10382" y="4011229"/>
            <a:ext cx="1917770" cy="101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Content Placeholder 4">
            <a:extLst>
              <a:ext uri="{FF2B5EF4-FFF2-40B4-BE49-F238E27FC236}">
                <a16:creationId xmlns:a16="http://schemas.microsoft.com/office/drawing/2014/main" xmlns="" id="{59B1EB7F-E9D0-4C28-B2DF-0E70B61BBEC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8707438" y="1836738"/>
            <a:ext cx="2259012" cy="3317875"/>
          </a:xfrm>
        </p:spPr>
      </p:pic>
      <p:pic>
        <p:nvPicPr>
          <p:cNvPr id="54275" name="Picture 5">
            <a:extLst>
              <a:ext uri="{FF2B5EF4-FFF2-40B4-BE49-F238E27FC236}">
                <a16:creationId xmlns:a16="http://schemas.microsoft.com/office/drawing/2014/main" xmlns="" id="{A91EC8CC-2C71-4332-A675-E10AFDAA36B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8225" y="1512888"/>
            <a:ext cx="669607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Title 1">
            <a:extLst>
              <a:ext uri="{FF2B5EF4-FFF2-40B4-BE49-F238E27FC236}">
                <a16:creationId xmlns:a16="http://schemas.microsoft.com/office/drawing/2014/main" xmlns="" id="{2AE9E015-9F74-45DF-A76D-04FDEC3BF64F}"/>
              </a:ext>
            </a:extLst>
          </p:cNvPr>
          <p:cNvSpPr>
            <a:spLocks noGrp="1"/>
          </p:cNvSpPr>
          <p:nvPr>
            <p:ph type="title"/>
          </p:nvPr>
        </p:nvSpPr>
        <p:spPr>
          <a:xfrm>
            <a:off x="1295400" y="768350"/>
            <a:ext cx="9601200" cy="596900"/>
          </a:xfrm>
        </p:spPr>
        <p:txBody>
          <a:bodyPr/>
          <a:lstStyle/>
          <a:p>
            <a:r>
              <a:rPr lang="en-IN" altLang="en-US" sz="2800">
                <a:ln>
                  <a:noFill/>
                </a:ln>
                <a:solidFill>
                  <a:srgbClr val="00B050"/>
                </a:solidFill>
              </a:rPr>
              <a:t>BATTERY VOLTAGE IN SERIES AND PARALLEL</a:t>
            </a:r>
          </a:p>
        </p:txBody>
      </p:sp>
      <p:pic>
        <p:nvPicPr>
          <p:cNvPr id="54277" name="Picture 8">
            <a:extLst>
              <a:ext uri="{FF2B5EF4-FFF2-40B4-BE49-F238E27FC236}">
                <a16:creationId xmlns:a16="http://schemas.microsoft.com/office/drawing/2014/main" xmlns="" id="{E5A63DA0-B612-483A-AD8E-80AD8CED3A4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24088" y="4330700"/>
            <a:ext cx="3903662"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xmlns="" id="{4A312412-3674-4ED8-9DB0-E216BA59497F}"/>
              </a:ext>
            </a:extLst>
          </p:cNvPr>
          <p:cNvSpPr>
            <a:spLocks noGrp="1"/>
          </p:cNvSpPr>
          <p:nvPr>
            <p:ph type="sldNum" sz="quarter" idx="12"/>
          </p:nvPr>
        </p:nvSpPr>
        <p:spPr/>
        <p:txBody>
          <a:bodyPr/>
          <a:lstStyle/>
          <a:p>
            <a:fld id="{505B5044-8D26-4174-8D72-C78C42A448B9}" type="slidenum">
              <a:rPr lang="en-IN" smtClean="0"/>
              <a:t>50</a:t>
            </a:fld>
            <a:endParaRPr lang="en-IN"/>
          </a:p>
        </p:txBody>
      </p:sp>
    </p:spTree>
    <p:extLst>
      <p:ext uri="{BB962C8B-B14F-4D97-AF65-F5344CB8AC3E}">
        <p14:creationId xmlns:p14="http://schemas.microsoft.com/office/powerpoint/2010/main" val="11236956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Introduction to Series, Parallel and Series-Parallel Connections">
            <a:extLst>
              <a:ext uri="{FF2B5EF4-FFF2-40B4-BE49-F238E27FC236}">
                <a16:creationId xmlns:a16="http://schemas.microsoft.com/office/drawing/2014/main" xmlns="" id="{F28E7AD3-D017-43DC-BC76-413FBEFF01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52600" y="641350"/>
            <a:ext cx="8804275" cy="5510213"/>
          </a:xfrm>
          <a:noFill/>
        </p:spPr>
      </p:pic>
      <p:sp>
        <p:nvSpPr>
          <p:cNvPr id="5" name="Slide Number Placeholder 4">
            <a:extLst>
              <a:ext uri="{FF2B5EF4-FFF2-40B4-BE49-F238E27FC236}">
                <a16:creationId xmlns:a16="http://schemas.microsoft.com/office/drawing/2014/main" xmlns="" id="{27167715-69AF-46F7-B6FD-42944538DCB4}"/>
              </a:ext>
            </a:extLst>
          </p:cNvPr>
          <p:cNvSpPr>
            <a:spLocks noGrp="1"/>
          </p:cNvSpPr>
          <p:nvPr>
            <p:ph type="sldNum" sz="quarter" idx="12"/>
          </p:nvPr>
        </p:nvSpPr>
        <p:spPr/>
        <p:txBody>
          <a:bodyPr/>
          <a:lstStyle/>
          <a:p>
            <a:fld id="{505B5044-8D26-4174-8D72-C78C42A448B9}" type="slidenum">
              <a:rPr lang="en-IN" smtClean="0"/>
              <a:t>51</a:t>
            </a:fld>
            <a:endParaRPr lang="en-IN"/>
          </a:p>
        </p:txBody>
      </p:sp>
    </p:spTree>
    <p:extLst>
      <p:ext uri="{BB962C8B-B14F-4D97-AF65-F5344CB8AC3E}">
        <p14:creationId xmlns:p14="http://schemas.microsoft.com/office/powerpoint/2010/main" val="24823899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xmlns="" id="{C2F429CF-0194-41E2-A0E8-A493EEFD0383}"/>
              </a:ext>
            </a:extLst>
          </p:cNvPr>
          <p:cNvSpPr>
            <a:spLocks noGrp="1"/>
          </p:cNvSpPr>
          <p:nvPr>
            <p:ph type="title"/>
          </p:nvPr>
        </p:nvSpPr>
        <p:spPr>
          <a:xfrm>
            <a:off x="1295400" y="982663"/>
            <a:ext cx="9601200" cy="869950"/>
          </a:xfrm>
        </p:spPr>
        <p:txBody>
          <a:bodyPr/>
          <a:lstStyle/>
          <a:p>
            <a:r>
              <a:rPr lang="en-IN" altLang="en-US">
                <a:ln>
                  <a:noFill/>
                </a:ln>
              </a:rPr>
              <a:t>SOURCES OF ELECTRICAL ENERGY</a:t>
            </a:r>
          </a:p>
        </p:txBody>
      </p:sp>
      <p:sp>
        <p:nvSpPr>
          <p:cNvPr id="3" name="Content Placeholder 2">
            <a:extLst>
              <a:ext uri="{FF2B5EF4-FFF2-40B4-BE49-F238E27FC236}">
                <a16:creationId xmlns:a16="http://schemas.microsoft.com/office/drawing/2014/main" xmlns="" id="{29546CC0-F5EF-4D16-A02B-E39E738252DC}"/>
              </a:ext>
            </a:extLst>
          </p:cNvPr>
          <p:cNvSpPr>
            <a:spLocks noGrp="1"/>
          </p:cNvSpPr>
          <p:nvPr>
            <p:ph sz="half" idx="1"/>
          </p:nvPr>
        </p:nvSpPr>
        <p:spPr>
          <a:xfrm>
            <a:off x="1298575" y="2560638"/>
            <a:ext cx="9817100" cy="3309937"/>
          </a:xfrm>
        </p:spPr>
        <p:txBody>
          <a:bodyPr>
            <a:normAutofit fontScale="92500" lnSpcReduction="20000"/>
          </a:bodyPr>
          <a:lstStyle/>
          <a:p>
            <a:pPr>
              <a:defRPr/>
            </a:pPr>
            <a:r>
              <a:rPr lang="en-US" dirty="0"/>
              <a:t>A </a:t>
            </a:r>
            <a:r>
              <a:rPr lang="en-US" b="1" dirty="0"/>
              <a:t>Source</a:t>
            </a:r>
            <a:r>
              <a:rPr lang="en-US" dirty="0"/>
              <a:t> is a device which converts mechanical, chemical, thermal or some other form of energy into electrical energy. In other words, the source is an active network element meant for generating electrical energy. </a:t>
            </a:r>
          </a:p>
          <a:p>
            <a:pPr>
              <a:defRPr/>
            </a:pPr>
            <a:r>
              <a:rPr lang="en-US" dirty="0"/>
              <a:t>The various types of sources available in the electrical network are voltage source and current sources. </a:t>
            </a:r>
          </a:p>
          <a:p>
            <a:pPr>
              <a:defRPr/>
            </a:pPr>
            <a:r>
              <a:rPr lang="en-US" dirty="0"/>
              <a:t>Voltage Source and Current Source</a:t>
            </a:r>
          </a:p>
          <a:p>
            <a:pPr>
              <a:defRPr/>
            </a:pPr>
            <a:r>
              <a:rPr lang="en-US" dirty="0"/>
              <a:t>A voltage source has a forcing function of </a:t>
            </a:r>
            <a:r>
              <a:rPr lang="en-US" dirty="0" err="1"/>
              <a:t>emf</a:t>
            </a:r>
            <a:r>
              <a:rPr lang="en-US" dirty="0"/>
              <a:t>, whereas the current source has a forcing function of current.</a:t>
            </a:r>
          </a:p>
          <a:p>
            <a:pPr>
              <a:defRPr/>
            </a:pPr>
            <a:endParaRPr lang="en-IN" dirty="0"/>
          </a:p>
          <a:p>
            <a:pPr>
              <a:defRPr/>
            </a:pPr>
            <a:endParaRPr lang="en-IN" dirty="0"/>
          </a:p>
        </p:txBody>
      </p:sp>
      <p:sp>
        <p:nvSpPr>
          <p:cNvPr id="6" name="Slide Number Placeholder 5">
            <a:extLst>
              <a:ext uri="{FF2B5EF4-FFF2-40B4-BE49-F238E27FC236}">
                <a16:creationId xmlns:a16="http://schemas.microsoft.com/office/drawing/2014/main" xmlns="" id="{4D3F5093-6C8B-4D60-B42F-3B3E95F18A38}"/>
              </a:ext>
            </a:extLst>
          </p:cNvPr>
          <p:cNvSpPr>
            <a:spLocks noGrp="1"/>
          </p:cNvSpPr>
          <p:nvPr>
            <p:ph type="sldNum" sz="quarter" idx="12"/>
          </p:nvPr>
        </p:nvSpPr>
        <p:spPr/>
        <p:txBody>
          <a:bodyPr/>
          <a:lstStyle/>
          <a:p>
            <a:fld id="{505B5044-8D26-4174-8D72-C78C42A448B9}" type="slidenum">
              <a:rPr lang="en-IN" smtClean="0"/>
              <a:t>52</a:t>
            </a:fld>
            <a:endParaRPr lang="en-IN"/>
          </a:p>
        </p:txBody>
      </p:sp>
    </p:spTree>
    <p:extLst>
      <p:ext uri="{BB962C8B-B14F-4D97-AF65-F5344CB8AC3E}">
        <p14:creationId xmlns:p14="http://schemas.microsoft.com/office/powerpoint/2010/main" val="29173339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Content Placeholder 4">
            <a:extLst>
              <a:ext uri="{FF2B5EF4-FFF2-40B4-BE49-F238E27FC236}">
                <a16:creationId xmlns:a16="http://schemas.microsoft.com/office/drawing/2014/main" xmlns="" id="{45A21820-553A-4562-9A69-95D16929996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62025" y="628650"/>
            <a:ext cx="10260013" cy="5546725"/>
          </a:xfrm>
        </p:spPr>
      </p:pic>
      <p:sp>
        <p:nvSpPr>
          <p:cNvPr id="5" name="Slide Number Placeholder 4">
            <a:extLst>
              <a:ext uri="{FF2B5EF4-FFF2-40B4-BE49-F238E27FC236}">
                <a16:creationId xmlns:a16="http://schemas.microsoft.com/office/drawing/2014/main" xmlns="" id="{6118AA5B-9430-4355-93D8-2EEFAA004FC5}"/>
              </a:ext>
            </a:extLst>
          </p:cNvPr>
          <p:cNvSpPr>
            <a:spLocks noGrp="1"/>
          </p:cNvSpPr>
          <p:nvPr>
            <p:ph type="sldNum" sz="quarter" idx="12"/>
          </p:nvPr>
        </p:nvSpPr>
        <p:spPr/>
        <p:txBody>
          <a:bodyPr/>
          <a:lstStyle/>
          <a:p>
            <a:fld id="{505B5044-8D26-4174-8D72-C78C42A448B9}" type="slidenum">
              <a:rPr lang="en-IN" smtClean="0"/>
              <a:t>53</a:t>
            </a:fld>
            <a:endParaRPr lang="en-IN"/>
          </a:p>
        </p:txBody>
      </p:sp>
    </p:spTree>
    <p:extLst>
      <p:ext uri="{BB962C8B-B14F-4D97-AF65-F5344CB8AC3E}">
        <p14:creationId xmlns:p14="http://schemas.microsoft.com/office/powerpoint/2010/main" val="12572951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1">
            <a:extLst>
              <a:ext uri="{FF2B5EF4-FFF2-40B4-BE49-F238E27FC236}">
                <a16:creationId xmlns:a16="http://schemas.microsoft.com/office/drawing/2014/main" xmlns="" id="{F38FAA8A-B623-49A6-A338-6623338DE0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62225" y="995363"/>
            <a:ext cx="7067550"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xmlns="" id="{2ED669D9-918C-4B39-BD22-7E3F32DE0990}"/>
              </a:ext>
            </a:extLst>
          </p:cNvPr>
          <p:cNvSpPr>
            <a:spLocks noGrp="1"/>
          </p:cNvSpPr>
          <p:nvPr>
            <p:ph type="sldNum" sz="quarter" idx="12"/>
          </p:nvPr>
        </p:nvSpPr>
        <p:spPr/>
        <p:txBody>
          <a:bodyPr/>
          <a:lstStyle/>
          <a:p>
            <a:fld id="{505B5044-8D26-4174-8D72-C78C42A448B9}" type="slidenum">
              <a:rPr lang="en-IN" smtClean="0"/>
              <a:t>54</a:t>
            </a:fld>
            <a:endParaRPr lang="en-IN"/>
          </a:p>
        </p:txBody>
      </p:sp>
    </p:spTree>
    <p:extLst>
      <p:ext uri="{BB962C8B-B14F-4D97-AF65-F5344CB8AC3E}">
        <p14:creationId xmlns:p14="http://schemas.microsoft.com/office/powerpoint/2010/main" val="3868509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xmlns="" id="{FACA43B4-1515-4E02-A59C-4D8AF48DC964}"/>
              </a:ext>
            </a:extLst>
          </p:cNvPr>
          <p:cNvSpPr>
            <a:spLocks noGrp="1"/>
          </p:cNvSpPr>
          <p:nvPr>
            <p:ph type="title"/>
          </p:nvPr>
        </p:nvSpPr>
        <p:spPr>
          <a:xfrm>
            <a:off x="1443038" y="627063"/>
            <a:ext cx="9601200" cy="893762"/>
          </a:xfrm>
        </p:spPr>
        <p:txBody>
          <a:bodyPr/>
          <a:lstStyle/>
          <a:p>
            <a:r>
              <a:rPr lang="en-IN" altLang="en-US">
                <a:ln>
                  <a:noFill/>
                </a:ln>
              </a:rPr>
              <a:t>INDEPENDENT SOURCES</a:t>
            </a:r>
          </a:p>
        </p:txBody>
      </p:sp>
      <p:pic>
        <p:nvPicPr>
          <p:cNvPr id="64515" name="Picture 6" descr="Voltage Source as Independent and Dependent Sources">
            <a:extLst>
              <a:ext uri="{FF2B5EF4-FFF2-40B4-BE49-F238E27FC236}">
                <a16:creationId xmlns:a16="http://schemas.microsoft.com/office/drawing/2014/main" xmlns="" id="{F58A5821-D7AC-486B-AF29-03C419310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1650" y="1876425"/>
            <a:ext cx="3906838" cy="397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Content Placeholder 4">
            <a:extLst>
              <a:ext uri="{FF2B5EF4-FFF2-40B4-BE49-F238E27FC236}">
                <a16:creationId xmlns:a16="http://schemas.microsoft.com/office/drawing/2014/main" xmlns="" id="{34F44640-A759-47EA-BFE0-122DC536508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06475" y="2173288"/>
            <a:ext cx="5619750" cy="3455987"/>
          </a:xfrm>
        </p:spPr>
      </p:pic>
      <p:sp>
        <p:nvSpPr>
          <p:cNvPr id="5" name="Slide Number Placeholder 4">
            <a:extLst>
              <a:ext uri="{FF2B5EF4-FFF2-40B4-BE49-F238E27FC236}">
                <a16:creationId xmlns:a16="http://schemas.microsoft.com/office/drawing/2014/main" xmlns="" id="{5ACE6D64-658F-47F2-989E-BF968D0E05A7}"/>
              </a:ext>
            </a:extLst>
          </p:cNvPr>
          <p:cNvSpPr>
            <a:spLocks noGrp="1"/>
          </p:cNvSpPr>
          <p:nvPr>
            <p:ph type="sldNum" sz="quarter" idx="12"/>
          </p:nvPr>
        </p:nvSpPr>
        <p:spPr/>
        <p:txBody>
          <a:bodyPr/>
          <a:lstStyle/>
          <a:p>
            <a:fld id="{505B5044-8D26-4174-8D72-C78C42A448B9}" type="slidenum">
              <a:rPr lang="en-IN" smtClean="0"/>
              <a:t>55</a:t>
            </a:fld>
            <a:endParaRPr lang="en-IN"/>
          </a:p>
        </p:txBody>
      </p:sp>
    </p:spTree>
    <p:extLst>
      <p:ext uri="{BB962C8B-B14F-4D97-AF65-F5344CB8AC3E}">
        <p14:creationId xmlns:p14="http://schemas.microsoft.com/office/powerpoint/2010/main" val="35791127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A545D9-5764-4738-9476-082FE11AD660}"/>
              </a:ext>
            </a:extLst>
          </p:cNvPr>
          <p:cNvSpPr>
            <a:spLocks noGrp="1"/>
          </p:cNvSpPr>
          <p:nvPr>
            <p:ph type="ctrTitle"/>
          </p:nvPr>
        </p:nvSpPr>
        <p:spPr>
          <a:xfrm>
            <a:off x="2763838" y="2987675"/>
            <a:ext cx="6815137" cy="1516063"/>
          </a:xfrm>
        </p:spPr>
        <p:txBody>
          <a:bodyPr>
            <a:normAutofit fontScale="90000"/>
          </a:bodyPr>
          <a:lstStyle/>
          <a:p>
            <a:pPr>
              <a:defRPr/>
            </a:pPr>
            <a:r>
              <a:rPr lang="en-IN" dirty="0"/>
              <a:t>Ideal and non ideal (Practical) energy sources </a:t>
            </a:r>
            <a:br>
              <a:rPr lang="en-IN" dirty="0"/>
            </a:br>
            <a:endParaRPr lang="en-IN" dirty="0"/>
          </a:p>
        </p:txBody>
      </p:sp>
      <p:sp>
        <p:nvSpPr>
          <p:cNvPr id="6" name="Slide Number Placeholder 5">
            <a:extLst>
              <a:ext uri="{FF2B5EF4-FFF2-40B4-BE49-F238E27FC236}">
                <a16:creationId xmlns:a16="http://schemas.microsoft.com/office/drawing/2014/main" xmlns="" id="{6D3330FF-7A70-4499-9E86-68177D731E7B}"/>
              </a:ext>
            </a:extLst>
          </p:cNvPr>
          <p:cNvSpPr>
            <a:spLocks noGrp="1"/>
          </p:cNvSpPr>
          <p:nvPr>
            <p:ph type="sldNum" sz="quarter" idx="12"/>
          </p:nvPr>
        </p:nvSpPr>
        <p:spPr/>
        <p:txBody>
          <a:bodyPr/>
          <a:lstStyle/>
          <a:p>
            <a:fld id="{505B5044-8D26-4174-8D72-C78C42A448B9}" type="slidenum">
              <a:rPr lang="en-IN" smtClean="0"/>
              <a:t>56</a:t>
            </a:fld>
            <a:endParaRPr lang="en-IN"/>
          </a:p>
        </p:txBody>
      </p:sp>
    </p:spTree>
    <p:extLst>
      <p:ext uri="{BB962C8B-B14F-4D97-AF65-F5344CB8AC3E}">
        <p14:creationId xmlns:p14="http://schemas.microsoft.com/office/powerpoint/2010/main" val="10537464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xmlns="" id="{7AFD70ED-D90E-4B8D-979F-228F4D6E96E0}"/>
              </a:ext>
            </a:extLst>
          </p:cNvPr>
          <p:cNvSpPr>
            <a:spLocks noGrp="1"/>
          </p:cNvSpPr>
          <p:nvPr>
            <p:ph type="title"/>
          </p:nvPr>
        </p:nvSpPr>
        <p:spPr>
          <a:xfrm>
            <a:off x="1330325" y="876300"/>
            <a:ext cx="9601200" cy="846138"/>
          </a:xfrm>
        </p:spPr>
        <p:txBody>
          <a:bodyPr/>
          <a:lstStyle/>
          <a:p>
            <a:r>
              <a:rPr lang="en-IN" altLang="en-US" sz="2800">
                <a:ln>
                  <a:noFill/>
                </a:ln>
                <a:solidFill>
                  <a:srgbClr val="FF0000"/>
                </a:solidFill>
              </a:rPr>
              <a:t>INDEPENDENT SOURCES</a:t>
            </a:r>
          </a:p>
        </p:txBody>
      </p:sp>
      <p:pic>
        <p:nvPicPr>
          <p:cNvPr id="66563" name="Picture 2" descr="Voltage Source | Electrical4U">
            <a:extLst>
              <a:ext uri="{FF2B5EF4-FFF2-40B4-BE49-F238E27FC236}">
                <a16:creationId xmlns:a16="http://schemas.microsoft.com/office/drawing/2014/main" xmlns="" id="{93A65581-0FD2-4E6C-9482-AD26259B80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30325" y="1603375"/>
            <a:ext cx="9774238" cy="4511675"/>
          </a:xfrm>
          <a:noFill/>
        </p:spPr>
      </p:pic>
      <p:sp>
        <p:nvSpPr>
          <p:cNvPr id="5" name="Slide Number Placeholder 4">
            <a:extLst>
              <a:ext uri="{FF2B5EF4-FFF2-40B4-BE49-F238E27FC236}">
                <a16:creationId xmlns:a16="http://schemas.microsoft.com/office/drawing/2014/main" xmlns="" id="{8ECCD0A2-347B-4FBA-A90C-74AC9C98EDF9}"/>
              </a:ext>
            </a:extLst>
          </p:cNvPr>
          <p:cNvSpPr>
            <a:spLocks noGrp="1"/>
          </p:cNvSpPr>
          <p:nvPr>
            <p:ph type="sldNum" sz="quarter" idx="12"/>
          </p:nvPr>
        </p:nvSpPr>
        <p:spPr/>
        <p:txBody>
          <a:bodyPr/>
          <a:lstStyle/>
          <a:p>
            <a:fld id="{505B5044-8D26-4174-8D72-C78C42A448B9}" type="slidenum">
              <a:rPr lang="en-IN" smtClean="0"/>
              <a:t>57</a:t>
            </a:fld>
            <a:endParaRPr lang="en-IN"/>
          </a:p>
        </p:txBody>
      </p:sp>
    </p:spTree>
    <p:extLst>
      <p:ext uri="{BB962C8B-B14F-4D97-AF65-F5344CB8AC3E}">
        <p14:creationId xmlns:p14="http://schemas.microsoft.com/office/powerpoint/2010/main" val="13949151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6228AA-99E7-4F77-A987-B8CEA1D58DB9}"/>
              </a:ext>
            </a:extLst>
          </p:cNvPr>
          <p:cNvSpPr>
            <a:spLocks noGrp="1"/>
          </p:cNvSpPr>
          <p:nvPr>
            <p:ph type="title"/>
          </p:nvPr>
        </p:nvSpPr>
        <p:spPr/>
        <p:txBody>
          <a:bodyPr>
            <a:normAutofit fontScale="90000"/>
          </a:bodyPr>
          <a:lstStyle/>
          <a:p>
            <a:pPr>
              <a:defRPr/>
            </a:pPr>
            <a:r>
              <a:rPr lang="en-US" dirty="0"/>
              <a:t>Independent Dependent Voltage and Current Source</a:t>
            </a:r>
            <a:br>
              <a:rPr lang="en-US" dirty="0"/>
            </a:br>
            <a:endParaRPr lang="en-IN" dirty="0"/>
          </a:p>
        </p:txBody>
      </p:sp>
      <p:sp>
        <p:nvSpPr>
          <p:cNvPr id="67587" name="Content Placeholder 2">
            <a:extLst>
              <a:ext uri="{FF2B5EF4-FFF2-40B4-BE49-F238E27FC236}">
                <a16:creationId xmlns:a16="http://schemas.microsoft.com/office/drawing/2014/main" xmlns="" id="{4C410736-6922-4262-AC37-288FB1FB7B65}"/>
              </a:ext>
            </a:extLst>
          </p:cNvPr>
          <p:cNvSpPr>
            <a:spLocks noGrp="1"/>
          </p:cNvSpPr>
          <p:nvPr>
            <p:ph idx="1"/>
          </p:nvPr>
        </p:nvSpPr>
        <p:spPr/>
        <p:txBody>
          <a:bodyPr/>
          <a:lstStyle/>
          <a:p>
            <a:r>
              <a:rPr lang="en-US" altLang="en-US"/>
              <a:t>The source which supplies the active power to the network is known as the electrical source. </a:t>
            </a:r>
          </a:p>
          <a:p>
            <a:r>
              <a:rPr lang="en-US" altLang="en-US"/>
              <a:t>The electrical source is of two types namely independent source and dependent source. </a:t>
            </a:r>
          </a:p>
          <a:p>
            <a:r>
              <a:rPr lang="en-US" altLang="en-US"/>
              <a:t>The</a:t>
            </a:r>
            <a:r>
              <a:rPr lang="en-US" altLang="en-US" b="1"/>
              <a:t> Independent and Dependent</a:t>
            </a:r>
            <a:r>
              <a:rPr lang="en-US" altLang="en-US"/>
              <a:t> source means, whether the voltage or current sources are either depending upon some other source, or they are acting independently.</a:t>
            </a:r>
          </a:p>
          <a:p>
            <a:endParaRPr lang="en-IN" altLang="en-US"/>
          </a:p>
        </p:txBody>
      </p:sp>
      <p:sp>
        <p:nvSpPr>
          <p:cNvPr id="6" name="Slide Number Placeholder 5">
            <a:extLst>
              <a:ext uri="{FF2B5EF4-FFF2-40B4-BE49-F238E27FC236}">
                <a16:creationId xmlns:a16="http://schemas.microsoft.com/office/drawing/2014/main" xmlns="" id="{8FD41EFF-3ADB-4307-B2DF-25FEF41F21BB}"/>
              </a:ext>
            </a:extLst>
          </p:cNvPr>
          <p:cNvSpPr>
            <a:spLocks noGrp="1"/>
          </p:cNvSpPr>
          <p:nvPr>
            <p:ph type="sldNum" sz="quarter" idx="12"/>
          </p:nvPr>
        </p:nvSpPr>
        <p:spPr/>
        <p:txBody>
          <a:bodyPr/>
          <a:lstStyle/>
          <a:p>
            <a:fld id="{505B5044-8D26-4174-8D72-C78C42A448B9}" type="slidenum">
              <a:rPr lang="en-IN" smtClean="0"/>
              <a:t>58</a:t>
            </a:fld>
            <a:endParaRPr lang="en-IN"/>
          </a:p>
        </p:txBody>
      </p:sp>
    </p:spTree>
    <p:extLst>
      <p:ext uri="{BB962C8B-B14F-4D97-AF65-F5344CB8AC3E}">
        <p14:creationId xmlns:p14="http://schemas.microsoft.com/office/powerpoint/2010/main" val="16580166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4">
            <a:extLst>
              <a:ext uri="{FF2B5EF4-FFF2-40B4-BE49-F238E27FC236}">
                <a16:creationId xmlns:a16="http://schemas.microsoft.com/office/drawing/2014/main" xmlns="" id="{E089737B-8620-478E-9249-BF32D57A3FEA}"/>
              </a:ext>
            </a:extLst>
          </p:cNvPr>
          <p:cNvSpPr>
            <a:spLocks noGrp="1"/>
          </p:cNvSpPr>
          <p:nvPr>
            <p:ph type="title"/>
          </p:nvPr>
        </p:nvSpPr>
        <p:spPr>
          <a:xfrm>
            <a:off x="1295400" y="982663"/>
            <a:ext cx="9601200" cy="679450"/>
          </a:xfrm>
        </p:spPr>
        <p:txBody>
          <a:bodyPr>
            <a:normAutofit fontScale="90000"/>
          </a:bodyPr>
          <a:lstStyle/>
          <a:p>
            <a:r>
              <a:rPr lang="en-IN" altLang="en-US">
                <a:ln>
                  <a:noFill/>
                </a:ln>
              </a:rPr>
              <a:t>Independent and Dependent Sources</a:t>
            </a:r>
          </a:p>
        </p:txBody>
      </p:sp>
      <p:sp>
        <p:nvSpPr>
          <p:cNvPr id="6" name="Content Placeholder 5">
            <a:extLst>
              <a:ext uri="{FF2B5EF4-FFF2-40B4-BE49-F238E27FC236}">
                <a16:creationId xmlns:a16="http://schemas.microsoft.com/office/drawing/2014/main" xmlns="" id="{68C40C80-0CEA-4419-BB5C-1169D78AC3FF}"/>
              </a:ext>
            </a:extLst>
          </p:cNvPr>
          <p:cNvSpPr>
            <a:spLocks noGrp="1"/>
          </p:cNvSpPr>
          <p:nvPr>
            <p:ph idx="1"/>
          </p:nvPr>
        </p:nvSpPr>
        <p:spPr>
          <a:xfrm>
            <a:off x="1295400" y="2136775"/>
            <a:ext cx="9601200" cy="3738563"/>
          </a:xfrm>
        </p:spPr>
        <p:txBody>
          <a:bodyPr>
            <a:normAutofit fontScale="77500" lnSpcReduction="20000"/>
          </a:bodyPr>
          <a:lstStyle/>
          <a:p>
            <a:pPr marL="0" indent="0">
              <a:buFont typeface="Arial" panose="020B0604020202020204" pitchFamily="34" charset="0"/>
              <a:buNone/>
              <a:defRPr/>
            </a:pPr>
            <a:r>
              <a:rPr lang="en-US" sz="2600" dirty="0">
                <a:solidFill>
                  <a:srgbClr val="FF0000"/>
                </a:solidFill>
              </a:rPr>
              <a:t>Independent Voltage and Current Source</a:t>
            </a:r>
          </a:p>
          <a:p>
            <a:pPr>
              <a:defRPr/>
            </a:pPr>
            <a:r>
              <a:rPr lang="en-US" sz="2600" dirty="0">
                <a:solidFill>
                  <a:srgbClr val="FF0000"/>
                </a:solidFill>
              </a:rPr>
              <a:t>Independent sources are that which does not depend on any other quantity in the circuit. They are two terminal devices and has a constant value, i.e. the voltage across the two terminals remains constant irrespective of all circuit conditions.</a:t>
            </a:r>
          </a:p>
          <a:p>
            <a:pPr>
              <a:defRPr/>
            </a:pPr>
            <a:r>
              <a:rPr lang="en-US" sz="2600" dirty="0">
                <a:solidFill>
                  <a:srgbClr val="FF0000"/>
                </a:solidFill>
              </a:rPr>
              <a:t>The strength of voltage or current is not changed by any variation in the connected network the source is said to be either independent voltage or independent current source. In this, the value of voltage or current is fixed and is not adjustable</a:t>
            </a:r>
          </a:p>
          <a:p>
            <a:pPr marL="0" indent="0" algn="just">
              <a:buFont typeface="Arial" panose="020B0604020202020204" pitchFamily="34" charset="0"/>
              <a:buNone/>
              <a:defRPr/>
            </a:pPr>
            <a:r>
              <a:rPr lang="en-US" sz="2600" b="1" dirty="0">
                <a:solidFill>
                  <a:srgbClr val="0070C0"/>
                </a:solidFill>
              </a:rPr>
              <a:t>Dependent Voltage and Current Source</a:t>
            </a:r>
          </a:p>
          <a:p>
            <a:pPr algn="just">
              <a:defRPr/>
            </a:pPr>
            <a:r>
              <a:rPr lang="en-US" sz="2600" b="1" dirty="0">
                <a:solidFill>
                  <a:srgbClr val="0070C0"/>
                </a:solidFill>
              </a:rPr>
              <a:t>The sources whose output voltage or current is not fixed but depends on the voltage or current in another part of the circuit is called Dependent or Controlled source. They are four terminal devices. When the strength of voltage or current changes in the source for any change in the connected network, they are called dependent sources. The dependent sources are represented by a diamond shape.</a:t>
            </a:r>
          </a:p>
          <a:p>
            <a:pPr>
              <a:defRPr/>
            </a:pPr>
            <a:endParaRPr lang="en-IN" dirty="0"/>
          </a:p>
        </p:txBody>
      </p:sp>
      <p:sp>
        <p:nvSpPr>
          <p:cNvPr id="5" name="Slide Number Placeholder 4">
            <a:extLst>
              <a:ext uri="{FF2B5EF4-FFF2-40B4-BE49-F238E27FC236}">
                <a16:creationId xmlns:a16="http://schemas.microsoft.com/office/drawing/2014/main" xmlns="" id="{49507067-04EB-4086-B846-A0184E1B3A17}"/>
              </a:ext>
            </a:extLst>
          </p:cNvPr>
          <p:cNvSpPr>
            <a:spLocks noGrp="1"/>
          </p:cNvSpPr>
          <p:nvPr>
            <p:ph type="sldNum" sz="quarter" idx="12"/>
          </p:nvPr>
        </p:nvSpPr>
        <p:spPr/>
        <p:txBody>
          <a:bodyPr/>
          <a:lstStyle/>
          <a:p>
            <a:fld id="{505B5044-8D26-4174-8D72-C78C42A448B9}" type="slidenum">
              <a:rPr lang="en-IN" smtClean="0"/>
              <a:t>59</a:t>
            </a:fld>
            <a:endParaRPr lang="en-IN"/>
          </a:p>
        </p:txBody>
      </p:sp>
    </p:spTree>
    <p:extLst>
      <p:ext uri="{BB962C8B-B14F-4D97-AF65-F5344CB8AC3E}">
        <p14:creationId xmlns:p14="http://schemas.microsoft.com/office/powerpoint/2010/main" val="2181141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xmlns="" id="{7996C4CD-16B9-467E-A87B-91BA39AD2D1C}"/>
              </a:ext>
            </a:extLst>
          </p:cNvPr>
          <p:cNvSpPr>
            <a:spLocks noGrp="1"/>
          </p:cNvSpPr>
          <p:nvPr>
            <p:ph type="title"/>
          </p:nvPr>
        </p:nvSpPr>
        <p:spPr>
          <a:xfrm>
            <a:off x="759372" y="246939"/>
            <a:ext cx="9601200" cy="692150"/>
          </a:xfrm>
        </p:spPr>
        <p:txBody>
          <a:bodyPr>
            <a:normAutofit fontScale="90000"/>
          </a:bodyPr>
          <a:lstStyle/>
          <a:p>
            <a:pPr algn="ctr" eaLnBrk="1" hangingPunct="1"/>
            <a:r>
              <a:rPr lang="en-IN" altLang="en-US" dirty="0" smtClean="0">
                <a:ln>
                  <a:noFill/>
                </a:ln>
              </a:rPr>
              <a:t>Poll 1</a:t>
            </a:r>
            <a:endParaRPr lang="en-IN" altLang="en-US" dirty="0">
              <a:ln>
                <a:noFill/>
              </a:ln>
            </a:endParaRPr>
          </a:p>
        </p:txBody>
      </p:sp>
      <p:sp>
        <p:nvSpPr>
          <p:cNvPr id="3" name="Content Placeholder 2">
            <a:extLst>
              <a:ext uri="{FF2B5EF4-FFF2-40B4-BE49-F238E27FC236}">
                <a16:creationId xmlns:a16="http://schemas.microsoft.com/office/drawing/2014/main" xmlns="" id="{693510EC-3CC9-4302-BF80-BB47C4F280DE}"/>
              </a:ext>
            </a:extLst>
          </p:cNvPr>
          <p:cNvSpPr>
            <a:spLocks noGrp="1"/>
          </p:cNvSpPr>
          <p:nvPr>
            <p:ph idx="1"/>
          </p:nvPr>
        </p:nvSpPr>
        <p:spPr>
          <a:xfrm>
            <a:off x="638503" y="1321128"/>
            <a:ext cx="10515600" cy="4351338"/>
          </a:xfrm>
        </p:spPr>
        <p:txBody>
          <a:bodyPr>
            <a:normAutofit fontScale="92500" lnSpcReduction="10000"/>
          </a:bodyPr>
          <a:lstStyle/>
          <a:p>
            <a:pPr eaLnBrk="1" hangingPunct="1">
              <a:defRPr/>
            </a:pPr>
            <a:r>
              <a:rPr lang="en-IN" dirty="0"/>
              <a:t>Q.1 </a:t>
            </a:r>
            <a:r>
              <a:rPr lang="en-US" dirty="0"/>
              <a:t>An electric iron draws 2 A at 120 V. Find its resistance.</a:t>
            </a:r>
          </a:p>
          <a:p>
            <a:pPr eaLnBrk="1" hangingPunct="1">
              <a:defRPr/>
            </a:pPr>
            <a:endParaRPr lang="en-US" dirty="0"/>
          </a:p>
          <a:p>
            <a:pPr eaLnBrk="1" hangingPunct="1">
              <a:defRPr/>
            </a:pPr>
            <a:r>
              <a:rPr lang="en-US" dirty="0"/>
              <a:t>Q.2 The essential component of a toaster is an electrical element (a resistor) that converts electrical energy to heat energy. How much current is drawn by </a:t>
            </a:r>
            <a:r>
              <a:rPr lang="en-US" dirty="0" smtClean="0"/>
              <a:t>a </a:t>
            </a:r>
            <a:r>
              <a:rPr lang="en-US" dirty="0"/>
              <a:t>toaster with resistance 15 ohm at 110 V? </a:t>
            </a:r>
            <a:endParaRPr lang="en-US" dirty="0" smtClean="0"/>
          </a:p>
          <a:p>
            <a:pPr eaLnBrk="1" hangingPunct="1">
              <a:defRPr/>
            </a:pPr>
            <a:endParaRPr lang="en-US" dirty="0"/>
          </a:p>
          <a:p>
            <a:pPr marL="514350" indent="-514350" eaLnBrk="1" hangingPunct="1">
              <a:buAutoNum type="alphaLcPeriod"/>
              <a:defRPr/>
            </a:pPr>
            <a:r>
              <a:rPr lang="en-US" dirty="0" smtClean="0"/>
              <a:t>40 ohms, 2 Ampere</a:t>
            </a:r>
          </a:p>
          <a:p>
            <a:pPr marL="514350" indent="-514350" eaLnBrk="1" hangingPunct="1">
              <a:buAutoNum type="alphaLcPeriod"/>
              <a:defRPr/>
            </a:pPr>
            <a:r>
              <a:rPr lang="en-US" dirty="0" smtClean="0"/>
              <a:t>60 ohms, 7.33 Ampere</a:t>
            </a:r>
          </a:p>
          <a:p>
            <a:pPr marL="514350" indent="-514350" eaLnBrk="1" hangingPunct="1">
              <a:buAutoNum type="alphaLcPeriod"/>
              <a:defRPr/>
            </a:pPr>
            <a:r>
              <a:rPr lang="en-US" dirty="0" smtClean="0"/>
              <a:t>20 ohms 8 Ampere</a:t>
            </a:r>
          </a:p>
          <a:p>
            <a:pPr marL="514350" indent="-514350" eaLnBrk="1" hangingPunct="1">
              <a:buAutoNum type="alphaLcPeriod"/>
              <a:defRPr/>
            </a:pPr>
            <a:r>
              <a:rPr lang="en-US" dirty="0" smtClean="0"/>
              <a:t>100 ohms 10 Ampere</a:t>
            </a:r>
            <a:endParaRPr lang="en-US" dirty="0"/>
          </a:p>
        </p:txBody>
      </p:sp>
    </p:spTree>
    <p:extLst>
      <p:ext uri="{BB962C8B-B14F-4D97-AF65-F5344CB8AC3E}">
        <p14:creationId xmlns:p14="http://schemas.microsoft.com/office/powerpoint/2010/main" val="16977203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xmlns="" id="{B09FDAB9-46E2-4401-B94F-B3098F6D0BD0}"/>
              </a:ext>
            </a:extLst>
          </p:cNvPr>
          <p:cNvSpPr>
            <a:spLocks noGrp="1"/>
          </p:cNvSpPr>
          <p:nvPr>
            <p:ph type="title"/>
          </p:nvPr>
        </p:nvSpPr>
        <p:spPr>
          <a:xfrm>
            <a:off x="1295400" y="614363"/>
            <a:ext cx="9601200" cy="787400"/>
          </a:xfrm>
        </p:spPr>
        <p:txBody>
          <a:bodyPr/>
          <a:lstStyle/>
          <a:p>
            <a:r>
              <a:rPr lang="en-IN" altLang="en-US" sz="2400" b="1">
                <a:ln>
                  <a:noFill/>
                </a:ln>
                <a:solidFill>
                  <a:srgbClr val="FF0000"/>
                </a:solidFill>
              </a:rPr>
              <a:t>DEPENDENT OR CONTROLLED SOURCES</a:t>
            </a:r>
          </a:p>
        </p:txBody>
      </p:sp>
      <p:pic>
        <p:nvPicPr>
          <p:cNvPr id="69635" name="Picture 4">
            <a:extLst>
              <a:ext uri="{FF2B5EF4-FFF2-40B4-BE49-F238E27FC236}">
                <a16:creationId xmlns:a16="http://schemas.microsoft.com/office/drawing/2014/main" xmlns="" id="{5BC7E5FF-AA27-4CA2-93B8-9880E9CA55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4588" y="1484313"/>
            <a:ext cx="9902825"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xmlns="" id="{D4AE6A28-CA2A-4971-97FA-3A28A845ED2E}"/>
              </a:ext>
            </a:extLst>
          </p:cNvPr>
          <p:cNvSpPr>
            <a:spLocks noGrp="1"/>
          </p:cNvSpPr>
          <p:nvPr>
            <p:ph type="sldNum" sz="quarter" idx="12"/>
          </p:nvPr>
        </p:nvSpPr>
        <p:spPr/>
        <p:txBody>
          <a:bodyPr/>
          <a:lstStyle/>
          <a:p>
            <a:fld id="{505B5044-8D26-4174-8D72-C78C42A448B9}" type="slidenum">
              <a:rPr lang="en-IN" smtClean="0"/>
              <a:t>60</a:t>
            </a:fld>
            <a:endParaRPr lang="en-IN"/>
          </a:p>
        </p:txBody>
      </p:sp>
    </p:spTree>
    <p:extLst>
      <p:ext uri="{BB962C8B-B14F-4D97-AF65-F5344CB8AC3E}">
        <p14:creationId xmlns:p14="http://schemas.microsoft.com/office/powerpoint/2010/main" val="21621981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Voltage Source as Independent and Dependent Sources">
            <a:extLst>
              <a:ext uri="{FF2B5EF4-FFF2-40B4-BE49-F238E27FC236}">
                <a16:creationId xmlns:a16="http://schemas.microsoft.com/office/drawing/2014/main" xmlns="" id="{4B4A8962-748A-4216-BB08-558A7592F10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71525" y="571500"/>
            <a:ext cx="5878513" cy="2433638"/>
          </a:xfrm>
          <a:noFill/>
        </p:spPr>
      </p:pic>
      <p:pic>
        <p:nvPicPr>
          <p:cNvPr id="70659" name="Picture 4" descr="Current Source and Dependent Current Sources">
            <a:extLst>
              <a:ext uri="{FF2B5EF4-FFF2-40B4-BE49-F238E27FC236}">
                <a16:creationId xmlns:a16="http://schemas.microsoft.com/office/drawing/2014/main" xmlns="" id="{6C7B68D1-1D6A-45C0-8B35-D1CF5B76B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1238" y="3575050"/>
            <a:ext cx="6638925"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xmlns="" id="{29330E88-4A8F-4C5E-ADB2-FAC161E40517}"/>
              </a:ext>
            </a:extLst>
          </p:cNvPr>
          <p:cNvSpPr>
            <a:spLocks noGrp="1"/>
          </p:cNvSpPr>
          <p:nvPr>
            <p:ph type="sldNum" sz="quarter" idx="12"/>
          </p:nvPr>
        </p:nvSpPr>
        <p:spPr/>
        <p:txBody>
          <a:bodyPr/>
          <a:lstStyle/>
          <a:p>
            <a:fld id="{505B5044-8D26-4174-8D72-C78C42A448B9}" type="slidenum">
              <a:rPr lang="en-IN" smtClean="0"/>
              <a:t>61</a:t>
            </a:fld>
            <a:endParaRPr lang="en-IN"/>
          </a:p>
        </p:txBody>
      </p:sp>
    </p:spTree>
    <p:extLst>
      <p:ext uri="{BB962C8B-B14F-4D97-AF65-F5344CB8AC3E}">
        <p14:creationId xmlns:p14="http://schemas.microsoft.com/office/powerpoint/2010/main" val="10807800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xmlns="" id="{438B42AE-2E27-4AC4-B822-A535D62ACA4C}"/>
              </a:ext>
            </a:extLst>
          </p:cNvPr>
          <p:cNvSpPr>
            <a:spLocks noGrp="1"/>
          </p:cNvSpPr>
          <p:nvPr>
            <p:ph type="title"/>
          </p:nvPr>
        </p:nvSpPr>
        <p:spPr>
          <a:xfrm>
            <a:off x="1401763" y="781050"/>
            <a:ext cx="9601200" cy="869950"/>
          </a:xfrm>
        </p:spPr>
        <p:txBody>
          <a:bodyPr/>
          <a:lstStyle/>
          <a:p>
            <a:r>
              <a:rPr lang="en-IN" altLang="en-US" sz="2400">
                <a:ln>
                  <a:noFill/>
                </a:ln>
                <a:solidFill>
                  <a:srgbClr val="FF0000"/>
                </a:solidFill>
              </a:rPr>
              <a:t>IDEAL AND PRACTICAL VOLTAGE SOURCE</a:t>
            </a:r>
          </a:p>
        </p:txBody>
      </p:sp>
      <p:pic>
        <p:nvPicPr>
          <p:cNvPr id="71683" name="Picture 4" descr="Voltage Source as Independent and Dependent Sources">
            <a:extLst>
              <a:ext uri="{FF2B5EF4-FFF2-40B4-BE49-F238E27FC236}">
                <a16:creationId xmlns:a16="http://schemas.microsoft.com/office/drawing/2014/main" xmlns="" id="{245F6CF5-2D8E-4E34-8765-C10CE72E2C0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35113" y="2286000"/>
            <a:ext cx="4924425" cy="2701925"/>
          </a:xfrm>
          <a:noFill/>
        </p:spPr>
      </p:pic>
      <p:pic>
        <p:nvPicPr>
          <p:cNvPr id="71684" name="Picture 2" descr="Why we can't connect resistance in parallel with voltage? - Quora">
            <a:extLst>
              <a:ext uri="{FF2B5EF4-FFF2-40B4-BE49-F238E27FC236}">
                <a16:creationId xmlns:a16="http://schemas.microsoft.com/office/drawing/2014/main" xmlns="" id="{BC45E9DE-BEA3-4B70-9C13-18A2163C0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8950" y="2170113"/>
            <a:ext cx="4608513" cy="322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xmlns="" id="{83F15834-F30C-401A-A3D5-4A2A48021848}"/>
              </a:ext>
            </a:extLst>
          </p:cNvPr>
          <p:cNvSpPr>
            <a:spLocks noGrp="1"/>
          </p:cNvSpPr>
          <p:nvPr>
            <p:ph type="sldNum" sz="quarter" idx="12"/>
          </p:nvPr>
        </p:nvSpPr>
        <p:spPr/>
        <p:txBody>
          <a:bodyPr/>
          <a:lstStyle/>
          <a:p>
            <a:fld id="{505B5044-8D26-4174-8D72-C78C42A448B9}" type="slidenum">
              <a:rPr lang="en-IN" smtClean="0"/>
              <a:t>62</a:t>
            </a:fld>
            <a:endParaRPr lang="en-IN"/>
          </a:p>
        </p:txBody>
      </p:sp>
    </p:spTree>
    <p:extLst>
      <p:ext uri="{BB962C8B-B14F-4D97-AF65-F5344CB8AC3E}">
        <p14:creationId xmlns:p14="http://schemas.microsoft.com/office/powerpoint/2010/main" val="37206711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Content Placeholder 2">
            <a:extLst>
              <a:ext uri="{FF2B5EF4-FFF2-40B4-BE49-F238E27FC236}">
                <a16:creationId xmlns:a16="http://schemas.microsoft.com/office/drawing/2014/main" xmlns="" id="{15DE4048-1B52-4E60-9686-A9E2733E979A}"/>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831850" y="1293813"/>
            <a:ext cx="4784725" cy="4351337"/>
          </a:xfrm>
        </p:spPr>
      </p:pic>
      <p:pic>
        <p:nvPicPr>
          <p:cNvPr id="72707" name="Content Placeholder 3">
            <a:extLst>
              <a:ext uri="{FF2B5EF4-FFF2-40B4-BE49-F238E27FC236}">
                <a16:creationId xmlns:a16="http://schemas.microsoft.com/office/drawing/2014/main" xmlns="" id="{920B409A-97C9-4D44-8124-9D3A9DFDB7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97563" y="723900"/>
            <a:ext cx="5403850" cy="542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xmlns="" id="{BFAE4C8E-1EF6-435B-93EF-FCCED8EB6864}"/>
              </a:ext>
            </a:extLst>
          </p:cNvPr>
          <p:cNvSpPr>
            <a:spLocks noGrp="1"/>
          </p:cNvSpPr>
          <p:nvPr>
            <p:ph type="sldNum" sz="quarter" idx="12"/>
          </p:nvPr>
        </p:nvSpPr>
        <p:spPr/>
        <p:txBody>
          <a:bodyPr/>
          <a:lstStyle/>
          <a:p>
            <a:fld id="{505B5044-8D26-4174-8D72-C78C42A448B9}" type="slidenum">
              <a:rPr lang="en-IN" smtClean="0"/>
              <a:t>63</a:t>
            </a:fld>
            <a:endParaRPr lang="en-IN"/>
          </a:p>
        </p:txBody>
      </p:sp>
    </p:spTree>
    <p:extLst>
      <p:ext uri="{BB962C8B-B14F-4D97-AF65-F5344CB8AC3E}">
        <p14:creationId xmlns:p14="http://schemas.microsoft.com/office/powerpoint/2010/main" val="19664881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4">
            <a:extLst>
              <a:ext uri="{FF2B5EF4-FFF2-40B4-BE49-F238E27FC236}">
                <a16:creationId xmlns:a16="http://schemas.microsoft.com/office/drawing/2014/main" xmlns="" id="{B37A8F51-9F35-4EE6-AA94-99EFF411BB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638" y="285750"/>
            <a:ext cx="6096000" cy="599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1" name="Picture 5">
            <a:extLst>
              <a:ext uri="{FF2B5EF4-FFF2-40B4-BE49-F238E27FC236}">
                <a16:creationId xmlns:a16="http://schemas.microsoft.com/office/drawing/2014/main" xmlns="" id="{81081C9A-6342-402D-A769-89A8E226CE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43638" y="285750"/>
            <a:ext cx="5876925" cy="599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xmlns="" id="{7DC6BE95-7639-4C44-B4FF-9AA7CD51EB1D}"/>
              </a:ext>
            </a:extLst>
          </p:cNvPr>
          <p:cNvSpPr>
            <a:spLocks noGrp="1"/>
          </p:cNvSpPr>
          <p:nvPr>
            <p:ph type="sldNum" sz="quarter" idx="12"/>
          </p:nvPr>
        </p:nvSpPr>
        <p:spPr/>
        <p:txBody>
          <a:bodyPr/>
          <a:lstStyle/>
          <a:p>
            <a:fld id="{505B5044-8D26-4174-8D72-C78C42A448B9}" type="slidenum">
              <a:rPr lang="en-IN" smtClean="0"/>
              <a:t>64</a:t>
            </a:fld>
            <a:endParaRPr lang="en-IN"/>
          </a:p>
        </p:txBody>
      </p:sp>
    </p:spTree>
    <p:extLst>
      <p:ext uri="{BB962C8B-B14F-4D97-AF65-F5344CB8AC3E}">
        <p14:creationId xmlns:p14="http://schemas.microsoft.com/office/powerpoint/2010/main" val="5962987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4">
            <a:extLst>
              <a:ext uri="{FF2B5EF4-FFF2-40B4-BE49-F238E27FC236}">
                <a16:creationId xmlns:a16="http://schemas.microsoft.com/office/drawing/2014/main" xmlns="" id="{0BBB4A45-5B54-4FFA-B891-309EA8A39981}"/>
              </a:ext>
            </a:extLst>
          </p:cNvPr>
          <p:cNvSpPr>
            <a:spLocks noGrp="1"/>
          </p:cNvSpPr>
          <p:nvPr>
            <p:ph type="title"/>
          </p:nvPr>
        </p:nvSpPr>
        <p:spPr/>
        <p:txBody>
          <a:bodyPr/>
          <a:lstStyle/>
          <a:p>
            <a:r>
              <a:rPr lang="en-US" altLang="en-US">
                <a:ln>
                  <a:noFill/>
                </a:ln>
              </a:rPr>
              <a:t>Voltage Controlled Voltage Source (VCVS)</a:t>
            </a:r>
            <a:br>
              <a:rPr lang="en-US" altLang="en-US">
                <a:ln>
                  <a:noFill/>
                </a:ln>
              </a:rPr>
            </a:br>
            <a:endParaRPr lang="en-IN" altLang="en-US">
              <a:ln>
                <a:noFill/>
              </a:ln>
            </a:endParaRPr>
          </a:p>
        </p:txBody>
      </p:sp>
      <p:sp>
        <p:nvSpPr>
          <p:cNvPr id="74755" name="Content Placeholder 2">
            <a:extLst>
              <a:ext uri="{FF2B5EF4-FFF2-40B4-BE49-F238E27FC236}">
                <a16:creationId xmlns:a16="http://schemas.microsoft.com/office/drawing/2014/main" xmlns="" id="{F62A2B4E-4A8D-401E-92DD-181C8AC34DF3}"/>
              </a:ext>
            </a:extLst>
          </p:cNvPr>
          <p:cNvSpPr>
            <a:spLocks noGrp="1"/>
          </p:cNvSpPr>
          <p:nvPr>
            <p:ph sz="half" idx="1"/>
          </p:nvPr>
        </p:nvSpPr>
        <p:spPr>
          <a:xfrm>
            <a:off x="1298575" y="2560638"/>
            <a:ext cx="4718050" cy="3309937"/>
          </a:xfrm>
        </p:spPr>
        <p:txBody>
          <a:bodyPr/>
          <a:lstStyle/>
          <a:p>
            <a:r>
              <a:rPr lang="en-US" altLang="en-US"/>
              <a:t>In </a:t>
            </a:r>
            <a:r>
              <a:rPr lang="en-US" altLang="en-US" b="1"/>
              <a:t>voltage controlled voltage source</a:t>
            </a:r>
            <a:r>
              <a:rPr lang="en-US" altLang="en-US"/>
              <a:t> the voltage source is dependent on any element of the circuit.</a:t>
            </a:r>
          </a:p>
          <a:p>
            <a:endParaRPr lang="en-IN" altLang="en-US"/>
          </a:p>
        </p:txBody>
      </p:sp>
      <p:pic>
        <p:nvPicPr>
          <p:cNvPr id="74756" name="Content Placeholder 6">
            <a:extLst>
              <a:ext uri="{FF2B5EF4-FFF2-40B4-BE49-F238E27FC236}">
                <a16:creationId xmlns:a16="http://schemas.microsoft.com/office/drawing/2014/main" xmlns="" id="{AB15101C-7BE7-460F-B292-150473FA8C1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919788" y="1825625"/>
            <a:ext cx="5846762" cy="4094163"/>
          </a:xfrm>
        </p:spPr>
      </p:pic>
      <p:sp>
        <p:nvSpPr>
          <p:cNvPr id="5" name="Slide Number Placeholder 4">
            <a:extLst>
              <a:ext uri="{FF2B5EF4-FFF2-40B4-BE49-F238E27FC236}">
                <a16:creationId xmlns:a16="http://schemas.microsoft.com/office/drawing/2014/main" xmlns="" id="{17C33045-0795-4A72-8844-5DF24572E447}"/>
              </a:ext>
            </a:extLst>
          </p:cNvPr>
          <p:cNvSpPr>
            <a:spLocks noGrp="1"/>
          </p:cNvSpPr>
          <p:nvPr>
            <p:ph type="sldNum" sz="quarter" idx="12"/>
          </p:nvPr>
        </p:nvSpPr>
        <p:spPr/>
        <p:txBody>
          <a:bodyPr/>
          <a:lstStyle/>
          <a:p>
            <a:fld id="{505B5044-8D26-4174-8D72-C78C42A448B9}" type="slidenum">
              <a:rPr lang="en-IN" smtClean="0"/>
              <a:t>65</a:t>
            </a:fld>
            <a:endParaRPr lang="en-IN"/>
          </a:p>
        </p:txBody>
      </p:sp>
    </p:spTree>
    <p:extLst>
      <p:ext uri="{BB962C8B-B14F-4D97-AF65-F5344CB8AC3E}">
        <p14:creationId xmlns:p14="http://schemas.microsoft.com/office/powerpoint/2010/main" val="6918400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4">
            <a:extLst>
              <a:ext uri="{FF2B5EF4-FFF2-40B4-BE49-F238E27FC236}">
                <a16:creationId xmlns:a16="http://schemas.microsoft.com/office/drawing/2014/main" xmlns="" id="{6138E7D6-BB14-4883-A3AD-8EEF53C256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9713" y="819150"/>
            <a:ext cx="9380537" cy="517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xmlns="" id="{2A258F26-2698-4A6F-9625-2ABECDFEADCF}"/>
              </a:ext>
            </a:extLst>
          </p:cNvPr>
          <p:cNvSpPr>
            <a:spLocks noGrp="1"/>
          </p:cNvSpPr>
          <p:nvPr>
            <p:ph type="sldNum" sz="quarter" idx="12"/>
          </p:nvPr>
        </p:nvSpPr>
        <p:spPr/>
        <p:txBody>
          <a:bodyPr/>
          <a:lstStyle/>
          <a:p>
            <a:fld id="{505B5044-8D26-4174-8D72-C78C42A448B9}" type="slidenum">
              <a:rPr lang="en-IN" smtClean="0"/>
              <a:t>66</a:t>
            </a:fld>
            <a:endParaRPr lang="en-IN"/>
          </a:p>
        </p:txBody>
      </p:sp>
    </p:spTree>
    <p:extLst>
      <p:ext uri="{BB962C8B-B14F-4D97-AF65-F5344CB8AC3E}">
        <p14:creationId xmlns:p14="http://schemas.microsoft.com/office/powerpoint/2010/main" val="5370761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1">
            <a:extLst>
              <a:ext uri="{FF2B5EF4-FFF2-40B4-BE49-F238E27FC236}">
                <a16:creationId xmlns:a16="http://schemas.microsoft.com/office/drawing/2014/main" xmlns="" id="{112E79E2-CC79-4970-A515-4BD70FF06D0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41438" y="795338"/>
            <a:ext cx="8799512" cy="540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xmlns="" id="{05C154A3-0455-4C20-A370-34BD0261B73B}"/>
              </a:ext>
            </a:extLst>
          </p:cNvPr>
          <p:cNvSpPr>
            <a:spLocks noGrp="1"/>
          </p:cNvSpPr>
          <p:nvPr>
            <p:ph type="sldNum" sz="quarter" idx="12"/>
          </p:nvPr>
        </p:nvSpPr>
        <p:spPr/>
        <p:txBody>
          <a:bodyPr/>
          <a:lstStyle/>
          <a:p>
            <a:fld id="{505B5044-8D26-4174-8D72-C78C42A448B9}" type="slidenum">
              <a:rPr lang="en-IN" smtClean="0"/>
              <a:t>67</a:t>
            </a:fld>
            <a:endParaRPr lang="en-IN"/>
          </a:p>
        </p:txBody>
      </p:sp>
    </p:spTree>
    <p:extLst>
      <p:ext uri="{BB962C8B-B14F-4D97-AF65-F5344CB8AC3E}">
        <p14:creationId xmlns:p14="http://schemas.microsoft.com/office/powerpoint/2010/main" val="9021396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1">
            <a:extLst>
              <a:ext uri="{FF2B5EF4-FFF2-40B4-BE49-F238E27FC236}">
                <a16:creationId xmlns:a16="http://schemas.microsoft.com/office/drawing/2014/main" xmlns="" id="{6EAE24AF-4148-478E-AC4B-13D53DEF4B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6975" y="628650"/>
            <a:ext cx="7258050" cy="544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xmlns="" id="{D123E966-B1B5-4773-AFC3-D657529CE4AE}"/>
              </a:ext>
            </a:extLst>
          </p:cNvPr>
          <p:cNvSpPr>
            <a:spLocks noGrp="1"/>
          </p:cNvSpPr>
          <p:nvPr>
            <p:ph type="sldNum" sz="quarter" idx="12"/>
          </p:nvPr>
        </p:nvSpPr>
        <p:spPr/>
        <p:txBody>
          <a:bodyPr/>
          <a:lstStyle/>
          <a:p>
            <a:fld id="{505B5044-8D26-4174-8D72-C78C42A448B9}" type="slidenum">
              <a:rPr lang="en-IN" smtClean="0"/>
              <a:t>68</a:t>
            </a:fld>
            <a:endParaRPr lang="en-IN"/>
          </a:p>
        </p:txBody>
      </p:sp>
    </p:spTree>
    <p:extLst>
      <p:ext uri="{BB962C8B-B14F-4D97-AF65-F5344CB8AC3E}">
        <p14:creationId xmlns:p14="http://schemas.microsoft.com/office/powerpoint/2010/main" val="62632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a:extLst>
              <a:ext uri="{FF2B5EF4-FFF2-40B4-BE49-F238E27FC236}">
                <a16:creationId xmlns:a16="http://schemas.microsoft.com/office/drawing/2014/main" xmlns="" id="{B39FC826-DC79-4452-9A78-4312CE31F43D}"/>
              </a:ext>
            </a:extLst>
          </p:cNvPr>
          <p:cNvSpPr>
            <a:spLocks noGrp="1"/>
          </p:cNvSpPr>
          <p:nvPr>
            <p:ph type="title"/>
          </p:nvPr>
        </p:nvSpPr>
        <p:spPr>
          <a:xfrm>
            <a:off x="1295400" y="982663"/>
            <a:ext cx="9601200" cy="750887"/>
          </a:xfrm>
        </p:spPr>
        <p:txBody>
          <a:bodyPr/>
          <a:lstStyle/>
          <a:p>
            <a:r>
              <a:rPr lang="en-IN" altLang="en-US">
                <a:ln>
                  <a:noFill/>
                </a:ln>
              </a:rPr>
              <a:t>SOURCE TRANSFORMATION</a:t>
            </a:r>
          </a:p>
        </p:txBody>
      </p:sp>
      <p:pic>
        <p:nvPicPr>
          <p:cNvPr id="78851" name="Picture 2" descr="Source Transformation of Circuits- Explained">
            <a:extLst>
              <a:ext uri="{FF2B5EF4-FFF2-40B4-BE49-F238E27FC236}">
                <a16:creationId xmlns:a16="http://schemas.microsoft.com/office/drawing/2014/main" xmlns="" id="{302C6D71-DC58-40E2-891F-577EF6DF6A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0063" y="2244725"/>
            <a:ext cx="6545262" cy="2290763"/>
          </a:xfrm>
          <a:noFill/>
        </p:spPr>
      </p:pic>
      <p:sp>
        <p:nvSpPr>
          <p:cNvPr id="78852" name="Rectangle 4">
            <a:extLst>
              <a:ext uri="{FF2B5EF4-FFF2-40B4-BE49-F238E27FC236}">
                <a16:creationId xmlns:a16="http://schemas.microsoft.com/office/drawing/2014/main" xmlns="" id="{99D82732-3380-48D1-A0A4-E9A042402DB8}"/>
              </a:ext>
            </a:extLst>
          </p:cNvPr>
          <p:cNvSpPr>
            <a:spLocks noChangeArrowheads="1"/>
          </p:cNvSpPr>
          <p:nvPr/>
        </p:nvSpPr>
        <p:spPr bwMode="auto">
          <a:xfrm>
            <a:off x="1109663" y="4803775"/>
            <a:ext cx="104060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2400">
                <a:solidFill>
                  <a:srgbClr val="000000"/>
                </a:solidFill>
                <a:latin typeface="Times New Roman" panose="02020603050405020304" pitchFamily="18" charset="0"/>
                <a:cs typeface="Times New Roman" panose="02020603050405020304" pitchFamily="18" charset="0"/>
              </a:rPr>
              <a:t>A </a:t>
            </a:r>
            <a:r>
              <a:rPr lang="en-US" altLang="en-US" sz="2400">
                <a:solidFill>
                  <a:srgbClr val="009E70"/>
                </a:solidFill>
                <a:latin typeface="Times New Roman" panose="02020603050405020304" pitchFamily="18" charset="0"/>
                <a:cs typeface="Times New Roman" panose="02020603050405020304" pitchFamily="18" charset="0"/>
              </a:rPr>
              <a:t>source transformation </a:t>
            </a:r>
            <a:r>
              <a:rPr lang="en-US" altLang="en-US" sz="2400">
                <a:solidFill>
                  <a:srgbClr val="000000"/>
                </a:solidFill>
                <a:latin typeface="Times New Roman" panose="02020603050405020304" pitchFamily="18" charset="0"/>
                <a:cs typeface="Times New Roman" panose="02020603050405020304" pitchFamily="18" charset="0"/>
              </a:rPr>
              <a:t>is the process of replacing a voltage source </a:t>
            </a:r>
            <a:r>
              <a:rPr lang="en-US" altLang="en-US" sz="2400" i="1">
                <a:solidFill>
                  <a:srgbClr val="000000"/>
                </a:solidFill>
                <a:latin typeface="Times New Roman" panose="02020603050405020304" pitchFamily="18" charset="0"/>
                <a:cs typeface="Times New Roman" panose="02020603050405020304" pitchFamily="18" charset="0"/>
              </a:rPr>
              <a:t>V </a:t>
            </a:r>
            <a:r>
              <a:rPr lang="en-US" altLang="en-US" sz="2400">
                <a:solidFill>
                  <a:srgbClr val="000000"/>
                </a:solidFill>
                <a:latin typeface="Times New Roman" panose="02020603050405020304" pitchFamily="18" charset="0"/>
                <a:cs typeface="Times New Roman" panose="02020603050405020304" pitchFamily="18" charset="0"/>
              </a:rPr>
              <a:t>in series with a resistor </a:t>
            </a:r>
            <a:r>
              <a:rPr lang="en-US" altLang="en-US" sz="2400" i="1">
                <a:solidFill>
                  <a:srgbClr val="000000"/>
                </a:solidFill>
                <a:latin typeface="Times New Roman" panose="02020603050405020304" pitchFamily="18" charset="0"/>
                <a:cs typeface="Times New Roman" panose="02020603050405020304" pitchFamily="18" charset="0"/>
              </a:rPr>
              <a:t>R </a:t>
            </a:r>
            <a:r>
              <a:rPr lang="en-US" altLang="en-US" sz="2400">
                <a:solidFill>
                  <a:srgbClr val="000000"/>
                </a:solidFill>
                <a:latin typeface="Times New Roman" panose="02020603050405020304" pitchFamily="18" charset="0"/>
                <a:cs typeface="Times New Roman" panose="02020603050405020304" pitchFamily="18" charset="0"/>
              </a:rPr>
              <a:t>by a current source </a:t>
            </a:r>
            <a:r>
              <a:rPr lang="en-US" altLang="en-US" sz="2400" i="1">
                <a:solidFill>
                  <a:srgbClr val="000000"/>
                </a:solidFill>
                <a:latin typeface="Times New Roman" panose="02020603050405020304" pitchFamily="18" charset="0"/>
                <a:cs typeface="Times New Roman" panose="02020603050405020304" pitchFamily="18" charset="0"/>
              </a:rPr>
              <a:t>is </a:t>
            </a:r>
            <a:r>
              <a:rPr lang="en-US" altLang="en-US" sz="2400">
                <a:solidFill>
                  <a:srgbClr val="000000"/>
                </a:solidFill>
                <a:latin typeface="Times New Roman" panose="02020603050405020304" pitchFamily="18" charset="0"/>
                <a:cs typeface="Times New Roman" panose="02020603050405020304" pitchFamily="18" charset="0"/>
              </a:rPr>
              <a:t>in parallel with a resistor </a:t>
            </a:r>
            <a:r>
              <a:rPr lang="en-IN" altLang="en-US" sz="2400" i="1">
                <a:solidFill>
                  <a:srgbClr val="000000"/>
                </a:solidFill>
                <a:latin typeface="Times New Roman" panose="02020603050405020304" pitchFamily="18" charset="0"/>
                <a:cs typeface="Times New Roman" panose="02020603050405020304" pitchFamily="18" charset="0"/>
              </a:rPr>
              <a:t>R</a:t>
            </a:r>
            <a:r>
              <a:rPr lang="en-IN" altLang="en-US" sz="2400">
                <a:solidFill>
                  <a:srgbClr val="000000"/>
                </a:solidFill>
                <a:latin typeface="Times New Roman" panose="02020603050405020304" pitchFamily="18" charset="0"/>
                <a:cs typeface="Times New Roman" panose="02020603050405020304" pitchFamily="18" charset="0"/>
              </a:rPr>
              <a:t>, or vice versa.</a:t>
            </a:r>
            <a:endParaRPr lang="en-IN" altLang="en-US" sz="240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xmlns="" id="{32512936-2B6E-4C8C-BBA1-270B017F8911}"/>
              </a:ext>
            </a:extLst>
          </p:cNvPr>
          <p:cNvSpPr>
            <a:spLocks noGrp="1"/>
          </p:cNvSpPr>
          <p:nvPr>
            <p:ph type="sldNum" sz="quarter" idx="12"/>
          </p:nvPr>
        </p:nvSpPr>
        <p:spPr/>
        <p:txBody>
          <a:bodyPr/>
          <a:lstStyle/>
          <a:p>
            <a:fld id="{505B5044-8D26-4174-8D72-C78C42A448B9}" type="slidenum">
              <a:rPr lang="en-IN" smtClean="0"/>
              <a:t>69</a:t>
            </a:fld>
            <a:endParaRPr lang="en-IN"/>
          </a:p>
        </p:txBody>
      </p:sp>
    </p:spTree>
    <p:extLst>
      <p:ext uri="{BB962C8B-B14F-4D97-AF65-F5344CB8AC3E}">
        <p14:creationId xmlns:p14="http://schemas.microsoft.com/office/powerpoint/2010/main" val="2430636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xmlns="" id="{6D7195C4-CFA0-472C-8F2D-2FE3D0B962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49755" y="1144315"/>
            <a:ext cx="6964853" cy="1305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734205" y="1474104"/>
            <a:ext cx="2052183" cy="646331"/>
          </a:xfrm>
          <a:prstGeom prst="rect">
            <a:avLst/>
          </a:prstGeom>
        </p:spPr>
        <p:txBody>
          <a:bodyPr wrap="square">
            <a:spAutoFit/>
          </a:bodyPr>
          <a:lstStyle/>
          <a:p>
            <a:pPr>
              <a:defRPr/>
            </a:pPr>
            <a:r>
              <a:rPr lang="en-US" sz="3600" dirty="0"/>
              <a:t>Solution:</a:t>
            </a:r>
          </a:p>
        </p:txBody>
      </p:sp>
      <p:sp>
        <p:nvSpPr>
          <p:cNvPr id="4" name="Rectangle 3"/>
          <p:cNvSpPr/>
          <p:nvPr/>
        </p:nvSpPr>
        <p:spPr>
          <a:xfrm>
            <a:off x="1806939" y="2834431"/>
            <a:ext cx="8807669" cy="646331"/>
          </a:xfrm>
          <a:prstGeom prst="rect">
            <a:avLst/>
          </a:prstGeom>
        </p:spPr>
        <p:txBody>
          <a:bodyPr wrap="square">
            <a:spAutoFit/>
          </a:bodyPr>
          <a:lstStyle/>
          <a:p>
            <a:pPr>
              <a:defRPr/>
            </a:pPr>
            <a:r>
              <a:rPr lang="en-US" sz="3600" dirty="0"/>
              <a:t>Solution: I=V/R=110/15=7.333A</a:t>
            </a:r>
            <a:endParaRPr lang="en-IN" sz="3600" dirty="0"/>
          </a:p>
        </p:txBody>
      </p:sp>
    </p:spTree>
    <p:extLst>
      <p:ext uri="{BB962C8B-B14F-4D97-AF65-F5344CB8AC3E}">
        <p14:creationId xmlns:p14="http://schemas.microsoft.com/office/powerpoint/2010/main" val="93767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4">
            <a:extLst>
              <a:ext uri="{FF2B5EF4-FFF2-40B4-BE49-F238E27FC236}">
                <a16:creationId xmlns:a16="http://schemas.microsoft.com/office/drawing/2014/main" xmlns="" id="{2CB60A6A-A8AA-4562-9E20-48198FDC23A6}"/>
              </a:ext>
            </a:extLst>
          </p:cNvPr>
          <p:cNvSpPr>
            <a:spLocks noGrp="1"/>
          </p:cNvSpPr>
          <p:nvPr>
            <p:ph type="title"/>
          </p:nvPr>
        </p:nvSpPr>
        <p:spPr>
          <a:xfrm>
            <a:off x="1452563" y="596900"/>
            <a:ext cx="9601200" cy="993775"/>
          </a:xfrm>
        </p:spPr>
        <p:txBody>
          <a:bodyPr/>
          <a:lstStyle/>
          <a:p>
            <a:r>
              <a:rPr lang="en-IN" altLang="en-US">
                <a:ln>
                  <a:noFill/>
                </a:ln>
              </a:rPr>
              <a:t>Source Transformation </a:t>
            </a:r>
          </a:p>
        </p:txBody>
      </p:sp>
      <p:pic>
        <p:nvPicPr>
          <p:cNvPr id="79875" name="Content Placeholder 6">
            <a:extLst>
              <a:ext uri="{FF2B5EF4-FFF2-40B4-BE49-F238E27FC236}">
                <a16:creationId xmlns:a16="http://schemas.microsoft.com/office/drawing/2014/main" xmlns="" id="{97D7FB86-7F1A-42D0-BEDF-CCD645183D4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41350" y="1900238"/>
            <a:ext cx="5611813" cy="4352925"/>
          </a:xfrm>
        </p:spPr>
      </p:pic>
      <p:pic>
        <p:nvPicPr>
          <p:cNvPr id="79876" name="Picture 7">
            <a:extLst>
              <a:ext uri="{FF2B5EF4-FFF2-40B4-BE49-F238E27FC236}">
                <a16:creationId xmlns:a16="http://schemas.microsoft.com/office/drawing/2014/main" xmlns="" id="{826FF1DA-C33E-45E1-9323-85D7276A9D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27788" y="1817688"/>
            <a:ext cx="5067300"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xmlns="" id="{C2E1B789-7905-4803-B9E4-F3DA7FD0B8C7}"/>
              </a:ext>
            </a:extLst>
          </p:cNvPr>
          <p:cNvSpPr>
            <a:spLocks noGrp="1"/>
          </p:cNvSpPr>
          <p:nvPr>
            <p:ph type="sldNum" sz="quarter" idx="12"/>
          </p:nvPr>
        </p:nvSpPr>
        <p:spPr/>
        <p:txBody>
          <a:bodyPr/>
          <a:lstStyle/>
          <a:p>
            <a:fld id="{505B5044-8D26-4174-8D72-C78C42A448B9}" type="slidenum">
              <a:rPr lang="en-IN" smtClean="0"/>
              <a:t>70</a:t>
            </a:fld>
            <a:endParaRPr lang="en-IN"/>
          </a:p>
        </p:txBody>
      </p:sp>
    </p:spTree>
    <p:extLst>
      <p:ext uri="{BB962C8B-B14F-4D97-AF65-F5344CB8AC3E}">
        <p14:creationId xmlns:p14="http://schemas.microsoft.com/office/powerpoint/2010/main" val="38777509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Content Placeholder 3">
            <a:extLst>
              <a:ext uri="{FF2B5EF4-FFF2-40B4-BE49-F238E27FC236}">
                <a16:creationId xmlns:a16="http://schemas.microsoft.com/office/drawing/2014/main" xmlns="" id="{91C3FBB9-195F-4BAE-A087-F43566E7076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932113" y="1433513"/>
            <a:ext cx="5287962" cy="2101850"/>
          </a:xfrm>
        </p:spPr>
      </p:pic>
      <p:pic>
        <p:nvPicPr>
          <p:cNvPr id="80899" name="Picture 4">
            <a:extLst>
              <a:ext uri="{FF2B5EF4-FFF2-40B4-BE49-F238E27FC236}">
                <a16:creationId xmlns:a16="http://schemas.microsoft.com/office/drawing/2014/main" xmlns="" id="{7C1C8005-0E6C-448F-AFBF-758BD19EC6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9463" y="4108450"/>
            <a:ext cx="4900612"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0" name="TextBox 5">
            <a:extLst>
              <a:ext uri="{FF2B5EF4-FFF2-40B4-BE49-F238E27FC236}">
                <a16:creationId xmlns:a16="http://schemas.microsoft.com/office/drawing/2014/main" xmlns="" id="{55797CA1-CC19-42D3-AD91-1D2FCE1D5175}"/>
              </a:ext>
            </a:extLst>
          </p:cNvPr>
          <p:cNvSpPr txBox="1">
            <a:spLocks noChangeArrowheads="1"/>
          </p:cNvSpPr>
          <p:nvPr/>
        </p:nvSpPr>
        <p:spPr bwMode="auto">
          <a:xfrm>
            <a:off x="2363788" y="1063625"/>
            <a:ext cx="68532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a:t>SOURCE TRANSFORMATION FOR INDEPENDENT SOURCES</a:t>
            </a:r>
          </a:p>
        </p:txBody>
      </p:sp>
      <p:sp>
        <p:nvSpPr>
          <p:cNvPr id="80901" name="TextBox 6">
            <a:extLst>
              <a:ext uri="{FF2B5EF4-FFF2-40B4-BE49-F238E27FC236}">
                <a16:creationId xmlns:a16="http://schemas.microsoft.com/office/drawing/2014/main" xmlns="" id="{1A21A2C1-5C0D-4467-8409-BF0234D4A992}"/>
              </a:ext>
            </a:extLst>
          </p:cNvPr>
          <p:cNvSpPr txBox="1">
            <a:spLocks noChangeArrowheads="1"/>
          </p:cNvSpPr>
          <p:nvPr/>
        </p:nvSpPr>
        <p:spPr bwMode="auto">
          <a:xfrm>
            <a:off x="2363788" y="3659188"/>
            <a:ext cx="6853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a:t>SOURCE TRANSFORMATION FOR DEPENDENT SOURCES</a:t>
            </a:r>
          </a:p>
        </p:txBody>
      </p:sp>
      <p:sp>
        <p:nvSpPr>
          <p:cNvPr id="80902" name="Rectangle 7">
            <a:extLst>
              <a:ext uri="{FF2B5EF4-FFF2-40B4-BE49-F238E27FC236}">
                <a16:creationId xmlns:a16="http://schemas.microsoft.com/office/drawing/2014/main" xmlns="" id="{0073EE55-C8EA-4A43-9F8C-FF8EB7A50F33}"/>
              </a:ext>
            </a:extLst>
          </p:cNvPr>
          <p:cNvSpPr>
            <a:spLocks noChangeArrowheads="1"/>
          </p:cNvSpPr>
          <p:nvPr/>
        </p:nvSpPr>
        <p:spPr bwMode="auto">
          <a:xfrm>
            <a:off x="1425575" y="5521325"/>
            <a:ext cx="10236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a:latin typeface="Times-Roman"/>
              </a:rPr>
              <a:t>Note: Source transformation also applies to dependent sources, provided, </a:t>
            </a:r>
            <a:r>
              <a:rPr lang="en-US" altLang="en-US">
                <a:latin typeface="Times-Roman"/>
              </a:rPr>
              <a:t>we need to carefully handle the dependent variable</a:t>
            </a:r>
            <a:endParaRPr lang="en-IN" altLang="en-US"/>
          </a:p>
        </p:txBody>
      </p:sp>
      <p:sp>
        <p:nvSpPr>
          <p:cNvPr id="5" name="Slide Number Placeholder 4">
            <a:extLst>
              <a:ext uri="{FF2B5EF4-FFF2-40B4-BE49-F238E27FC236}">
                <a16:creationId xmlns:a16="http://schemas.microsoft.com/office/drawing/2014/main" xmlns="" id="{BF7703CE-96D0-4EC1-81F8-C5E240D4CDB7}"/>
              </a:ext>
            </a:extLst>
          </p:cNvPr>
          <p:cNvSpPr>
            <a:spLocks noGrp="1"/>
          </p:cNvSpPr>
          <p:nvPr>
            <p:ph type="sldNum" sz="quarter" idx="12"/>
          </p:nvPr>
        </p:nvSpPr>
        <p:spPr/>
        <p:txBody>
          <a:bodyPr/>
          <a:lstStyle/>
          <a:p>
            <a:fld id="{505B5044-8D26-4174-8D72-C78C42A448B9}" type="slidenum">
              <a:rPr lang="en-IN" smtClean="0"/>
              <a:t>71</a:t>
            </a:fld>
            <a:endParaRPr lang="en-IN"/>
          </a:p>
        </p:txBody>
      </p:sp>
    </p:spTree>
    <p:extLst>
      <p:ext uri="{BB962C8B-B14F-4D97-AF65-F5344CB8AC3E}">
        <p14:creationId xmlns:p14="http://schemas.microsoft.com/office/powerpoint/2010/main" val="27511516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Content Placeholder 3">
            <a:extLst>
              <a:ext uri="{FF2B5EF4-FFF2-40B4-BE49-F238E27FC236}">
                <a16:creationId xmlns:a16="http://schemas.microsoft.com/office/drawing/2014/main" xmlns="" id="{78ED19E2-7256-4D68-91B6-365690D802A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912938" y="1404938"/>
            <a:ext cx="7504112" cy="4033837"/>
          </a:xfrm>
        </p:spPr>
      </p:pic>
      <p:sp>
        <p:nvSpPr>
          <p:cNvPr id="5" name="Slide Number Placeholder 4">
            <a:extLst>
              <a:ext uri="{FF2B5EF4-FFF2-40B4-BE49-F238E27FC236}">
                <a16:creationId xmlns:a16="http://schemas.microsoft.com/office/drawing/2014/main" xmlns="" id="{6CDD2ADC-2DE5-4248-8841-8A54644054D8}"/>
              </a:ext>
            </a:extLst>
          </p:cNvPr>
          <p:cNvSpPr>
            <a:spLocks noGrp="1"/>
          </p:cNvSpPr>
          <p:nvPr>
            <p:ph type="sldNum" sz="quarter" idx="12"/>
          </p:nvPr>
        </p:nvSpPr>
        <p:spPr/>
        <p:txBody>
          <a:bodyPr/>
          <a:lstStyle/>
          <a:p>
            <a:fld id="{505B5044-8D26-4174-8D72-C78C42A448B9}" type="slidenum">
              <a:rPr lang="en-IN" smtClean="0"/>
              <a:t>72</a:t>
            </a:fld>
            <a:endParaRPr lang="en-IN"/>
          </a:p>
        </p:txBody>
      </p:sp>
    </p:spTree>
    <p:extLst>
      <p:ext uri="{BB962C8B-B14F-4D97-AF65-F5344CB8AC3E}">
        <p14:creationId xmlns:p14="http://schemas.microsoft.com/office/powerpoint/2010/main" val="28079324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a:extLst>
              <a:ext uri="{FF2B5EF4-FFF2-40B4-BE49-F238E27FC236}">
                <a16:creationId xmlns:a16="http://schemas.microsoft.com/office/drawing/2014/main" xmlns="" id="{7CD495DB-F145-4252-A63C-BDF747F710C2}"/>
              </a:ext>
            </a:extLst>
          </p:cNvPr>
          <p:cNvSpPr>
            <a:spLocks noGrp="1"/>
          </p:cNvSpPr>
          <p:nvPr>
            <p:ph type="title"/>
          </p:nvPr>
        </p:nvSpPr>
        <p:spPr>
          <a:xfrm>
            <a:off x="1295400" y="982663"/>
            <a:ext cx="9601200" cy="406400"/>
          </a:xfrm>
        </p:spPr>
        <p:txBody>
          <a:bodyPr>
            <a:normAutofit fontScale="90000"/>
          </a:bodyPr>
          <a:lstStyle/>
          <a:p>
            <a:r>
              <a:rPr lang="en-IN" altLang="en-US">
                <a:ln>
                  <a:noFill/>
                </a:ln>
              </a:rPr>
              <a:t>Example for Source Transformation</a:t>
            </a:r>
          </a:p>
        </p:txBody>
      </p:sp>
      <p:pic>
        <p:nvPicPr>
          <p:cNvPr id="82947" name="Picture 2" descr="Simplify Circuit Analysis by Transforming Sources in Circuits ...">
            <a:extLst>
              <a:ext uri="{FF2B5EF4-FFF2-40B4-BE49-F238E27FC236}">
                <a16:creationId xmlns:a16="http://schemas.microsoft.com/office/drawing/2014/main" xmlns="" id="{0DBFDFC0-D2A3-4AE3-9BDD-5AFAD280009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03375" y="1876425"/>
            <a:ext cx="9167813" cy="3998913"/>
          </a:xfrm>
          <a:noFill/>
        </p:spPr>
      </p:pic>
      <p:sp>
        <p:nvSpPr>
          <p:cNvPr id="5" name="Slide Number Placeholder 4">
            <a:extLst>
              <a:ext uri="{FF2B5EF4-FFF2-40B4-BE49-F238E27FC236}">
                <a16:creationId xmlns:a16="http://schemas.microsoft.com/office/drawing/2014/main" xmlns="" id="{B00460CA-C601-42FE-A250-53A88A6F6671}"/>
              </a:ext>
            </a:extLst>
          </p:cNvPr>
          <p:cNvSpPr>
            <a:spLocks noGrp="1"/>
          </p:cNvSpPr>
          <p:nvPr>
            <p:ph type="sldNum" sz="quarter" idx="12"/>
          </p:nvPr>
        </p:nvSpPr>
        <p:spPr/>
        <p:txBody>
          <a:bodyPr/>
          <a:lstStyle/>
          <a:p>
            <a:fld id="{505B5044-8D26-4174-8D72-C78C42A448B9}" type="slidenum">
              <a:rPr lang="en-IN" smtClean="0"/>
              <a:t>73</a:t>
            </a:fld>
            <a:endParaRPr lang="en-IN"/>
          </a:p>
        </p:txBody>
      </p:sp>
    </p:spTree>
    <p:extLst>
      <p:ext uri="{BB962C8B-B14F-4D97-AF65-F5344CB8AC3E}">
        <p14:creationId xmlns:p14="http://schemas.microsoft.com/office/powerpoint/2010/main" val="12644858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sz="3800"/>
              <a:t>Which pair of circuits are equivalent?</a:t>
            </a:r>
          </a:p>
        </p:txBody>
      </p:sp>
      <p:pic>
        <p:nvPicPr>
          <p:cNvPr id="1126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00200" y="1524001"/>
            <a:ext cx="4800600" cy="3254375"/>
          </a:xfrm>
        </p:spPr>
      </p:pic>
      <p:pic>
        <p:nvPicPr>
          <p:cNvPr id="1126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626" y="2590800"/>
            <a:ext cx="41433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 xmlns:a16="http://schemas.microsoft.com/office/drawing/2014/main" id="{C7E25288-D19E-42A1-8E94-75FA624FD06C}"/>
              </a:ext>
            </a:extLst>
          </p:cNvPr>
          <p:cNvSpPr>
            <a:spLocks noGrp="1"/>
          </p:cNvSpPr>
          <p:nvPr>
            <p:ph type="sldNum" sz="quarter" idx="12"/>
          </p:nvPr>
        </p:nvSpPr>
        <p:spPr/>
        <p:txBody>
          <a:bodyPr/>
          <a:lstStyle/>
          <a:p>
            <a:fld id="{505B5044-8D26-4174-8D72-C78C42A448B9}" type="slidenum">
              <a:rPr lang="en-IN" smtClean="0"/>
              <a:t>74</a:t>
            </a:fld>
            <a:endParaRPr lang="en-IN"/>
          </a:p>
        </p:txBody>
      </p:sp>
    </p:spTree>
    <p:extLst>
      <p:ext uri="{BB962C8B-B14F-4D97-AF65-F5344CB8AC3E}">
        <p14:creationId xmlns:p14="http://schemas.microsoft.com/office/powerpoint/2010/main" val="2142805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a:extLst>
              <a:ext uri="{FF2B5EF4-FFF2-40B4-BE49-F238E27FC236}">
                <a16:creationId xmlns:a16="http://schemas.microsoft.com/office/drawing/2014/main" xmlns="" id="{0780BF0A-C7B0-4156-A016-891D3459A0F2}"/>
              </a:ext>
            </a:extLst>
          </p:cNvPr>
          <p:cNvSpPr>
            <a:spLocks noGrp="1"/>
          </p:cNvSpPr>
          <p:nvPr>
            <p:ph type="title"/>
          </p:nvPr>
        </p:nvSpPr>
        <p:spPr/>
        <p:txBody>
          <a:bodyPr/>
          <a:lstStyle/>
          <a:p>
            <a:r>
              <a:rPr lang="en-IN" altLang="en-US">
                <a:ln>
                  <a:noFill/>
                </a:ln>
              </a:rPr>
              <a:t>STAR-DELTA TRANSFORMATION</a:t>
            </a:r>
          </a:p>
        </p:txBody>
      </p:sp>
      <p:pic>
        <p:nvPicPr>
          <p:cNvPr id="83971" name="Content Placeholder 4">
            <a:extLst>
              <a:ext uri="{FF2B5EF4-FFF2-40B4-BE49-F238E27FC236}">
                <a16:creationId xmlns:a16="http://schemas.microsoft.com/office/drawing/2014/main" xmlns="" id="{27973448-3913-4118-AC84-D53F944E0B2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12813" y="2519363"/>
            <a:ext cx="5795962" cy="3441700"/>
          </a:xfrm>
        </p:spPr>
      </p:pic>
      <p:pic>
        <p:nvPicPr>
          <p:cNvPr id="83972" name="Picture 5">
            <a:extLst>
              <a:ext uri="{FF2B5EF4-FFF2-40B4-BE49-F238E27FC236}">
                <a16:creationId xmlns:a16="http://schemas.microsoft.com/office/drawing/2014/main" xmlns="" id="{02B23DF3-0E36-4023-A2CB-C6CB28C4C7E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77075" y="2762250"/>
            <a:ext cx="3040063" cy="319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xmlns="" id="{62106336-9B3B-4E9B-BF89-1C65856B0190}"/>
              </a:ext>
            </a:extLst>
          </p:cNvPr>
          <p:cNvSpPr>
            <a:spLocks noGrp="1"/>
          </p:cNvSpPr>
          <p:nvPr>
            <p:ph type="sldNum" sz="quarter" idx="12"/>
          </p:nvPr>
        </p:nvSpPr>
        <p:spPr/>
        <p:txBody>
          <a:bodyPr/>
          <a:lstStyle/>
          <a:p>
            <a:fld id="{505B5044-8D26-4174-8D72-C78C42A448B9}" type="slidenum">
              <a:rPr lang="en-IN" smtClean="0"/>
              <a:t>75</a:t>
            </a:fld>
            <a:endParaRPr lang="en-IN"/>
          </a:p>
        </p:txBody>
      </p:sp>
    </p:spTree>
    <p:extLst>
      <p:ext uri="{BB962C8B-B14F-4D97-AF65-F5344CB8AC3E}">
        <p14:creationId xmlns:p14="http://schemas.microsoft.com/office/powerpoint/2010/main" val="27964929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a:extLst>
              <a:ext uri="{FF2B5EF4-FFF2-40B4-BE49-F238E27FC236}">
                <a16:creationId xmlns:a16="http://schemas.microsoft.com/office/drawing/2014/main" xmlns="" id="{8A495B0F-4BB8-4518-BAAC-1B218EA5A346}"/>
              </a:ext>
            </a:extLst>
          </p:cNvPr>
          <p:cNvSpPr>
            <a:spLocks noGrp="1"/>
          </p:cNvSpPr>
          <p:nvPr>
            <p:ph type="title"/>
          </p:nvPr>
        </p:nvSpPr>
        <p:spPr>
          <a:xfrm>
            <a:off x="1295400" y="982663"/>
            <a:ext cx="9601200" cy="715962"/>
          </a:xfrm>
        </p:spPr>
        <p:txBody>
          <a:bodyPr/>
          <a:lstStyle/>
          <a:p>
            <a:r>
              <a:rPr lang="en-IN" altLang="en-US" sz="2800">
                <a:ln>
                  <a:noFill/>
                </a:ln>
              </a:rPr>
              <a:t>DELTA-STAR TRANSFORMATION</a:t>
            </a:r>
          </a:p>
        </p:txBody>
      </p:sp>
      <p:pic>
        <p:nvPicPr>
          <p:cNvPr id="84995" name="Content Placeholder 3">
            <a:extLst>
              <a:ext uri="{FF2B5EF4-FFF2-40B4-BE49-F238E27FC236}">
                <a16:creationId xmlns:a16="http://schemas.microsoft.com/office/drawing/2014/main" xmlns="" id="{CBCC5479-3848-412B-88AE-32972370E29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290763" y="1698625"/>
            <a:ext cx="8420100" cy="4175125"/>
          </a:xfrm>
        </p:spPr>
      </p:pic>
      <p:sp>
        <p:nvSpPr>
          <p:cNvPr id="5" name="Slide Number Placeholder 4">
            <a:extLst>
              <a:ext uri="{FF2B5EF4-FFF2-40B4-BE49-F238E27FC236}">
                <a16:creationId xmlns:a16="http://schemas.microsoft.com/office/drawing/2014/main" xmlns="" id="{CED3F2FE-6664-40E1-B9F1-82B9A1446FD5}"/>
              </a:ext>
            </a:extLst>
          </p:cNvPr>
          <p:cNvSpPr>
            <a:spLocks noGrp="1"/>
          </p:cNvSpPr>
          <p:nvPr>
            <p:ph type="sldNum" sz="quarter" idx="12"/>
          </p:nvPr>
        </p:nvSpPr>
        <p:spPr/>
        <p:txBody>
          <a:bodyPr/>
          <a:lstStyle/>
          <a:p>
            <a:fld id="{505B5044-8D26-4174-8D72-C78C42A448B9}" type="slidenum">
              <a:rPr lang="en-IN" smtClean="0"/>
              <a:t>76</a:t>
            </a:fld>
            <a:endParaRPr lang="en-IN"/>
          </a:p>
        </p:txBody>
      </p:sp>
    </p:spTree>
    <p:extLst>
      <p:ext uri="{BB962C8B-B14F-4D97-AF65-F5344CB8AC3E}">
        <p14:creationId xmlns:p14="http://schemas.microsoft.com/office/powerpoint/2010/main" val="33058390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a:extLst>
              <a:ext uri="{FF2B5EF4-FFF2-40B4-BE49-F238E27FC236}">
                <a16:creationId xmlns:a16="http://schemas.microsoft.com/office/drawing/2014/main" xmlns="" id="{4530960A-6654-43F5-AD64-279EE8C73457}"/>
              </a:ext>
            </a:extLst>
          </p:cNvPr>
          <p:cNvSpPr>
            <a:spLocks noGrp="1"/>
          </p:cNvSpPr>
          <p:nvPr>
            <p:ph type="title"/>
          </p:nvPr>
        </p:nvSpPr>
        <p:spPr>
          <a:xfrm>
            <a:off x="1117600" y="685800"/>
            <a:ext cx="9601200" cy="466725"/>
          </a:xfrm>
        </p:spPr>
        <p:txBody>
          <a:bodyPr>
            <a:normAutofit fontScale="90000"/>
          </a:bodyPr>
          <a:lstStyle/>
          <a:p>
            <a:r>
              <a:rPr lang="en-IN" altLang="en-US">
                <a:ln>
                  <a:noFill/>
                </a:ln>
              </a:rPr>
              <a:t>Example: Delta to Star</a:t>
            </a:r>
          </a:p>
        </p:txBody>
      </p:sp>
      <p:pic>
        <p:nvPicPr>
          <p:cNvPr id="86019" name="Content Placeholder 3">
            <a:extLst>
              <a:ext uri="{FF2B5EF4-FFF2-40B4-BE49-F238E27FC236}">
                <a16:creationId xmlns:a16="http://schemas.microsoft.com/office/drawing/2014/main" xmlns="" id="{FD83BB71-D204-40B5-AEC5-4C9A43BCA0A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757363" y="1263650"/>
            <a:ext cx="8961437" cy="4903788"/>
          </a:xfrm>
        </p:spPr>
      </p:pic>
      <p:sp>
        <p:nvSpPr>
          <p:cNvPr id="5" name="Slide Number Placeholder 4">
            <a:extLst>
              <a:ext uri="{FF2B5EF4-FFF2-40B4-BE49-F238E27FC236}">
                <a16:creationId xmlns:a16="http://schemas.microsoft.com/office/drawing/2014/main" xmlns="" id="{C613BAA9-BAA9-45C0-9008-D662AE3CB1CA}"/>
              </a:ext>
            </a:extLst>
          </p:cNvPr>
          <p:cNvSpPr>
            <a:spLocks noGrp="1"/>
          </p:cNvSpPr>
          <p:nvPr>
            <p:ph type="sldNum" sz="quarter" idx="12"/>
          </p:nvPr>
        </p:nvSpPr>
        <p:spPr/>
        <p:txBody>
          <a:bodyPr/>
          <a:lstStyle/>
          <a:p>
            <a:fld id="{505B5044-8D26-4174-8D72-C78C42A448B9}" type="slidenum">
              <a:rPr lang="en-IN" smtClean="0"/>
              <a:t>77</a:t>
            </a:fld>
            <a:endParaRPr lang="en-IN"/>
          </a:p>
        </p:txBody>
      </p:sp>
    </p:spTree>
    <p:extLst>
      <p:ext uri="{BB962C8B-B14F-4D97-AF65-F5344CB8AC3E}">
        <p14:creationId xmlns:p14="http://schemas.microsoft.com/office/powerpoint/2010/main" val="35535709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a:extLst>
              <a:ext uri="{FF2B5EF4-FFF2-40B4-BE49-F238E27FC236}">
                <a16:creationId xmlns:a16="http://schemas.microsoft.com/office/drawing/2014/main" xmlns="" id="{0F4288CF-90DE-41B6-A113-82CACFBF6C6E}"/>
              </a:ext>
            </a:extLst>
          </p:cNvPr>
          <p:cNvSpPr>
            <a:spLocks noGrp="1"/>
          </p:cNvSpPr>
          <p:nvPr>
            <p:ph type="title"/>
          </p:nvPr>
        </p:nvSpPr>
        <p:spPr>
          <a:xfrm>
            <a:off x="1295400" y="982663"/>
            <a:ext cx="9601200" cy="573087"/>
          </a:xfrm>
        </p:spPr>
        <p:txBody>
          <a:bodyPr>
            <a:normAutofit fontScale="90000"/>
          </a:bodyPr>
          <a:lstStyle/>
          <a:p>
            <a:r>
              <a:rPr lang="en-IN" altLang="en-US">
                <a:ln>
                  <a:noFill/>
                </a:ln>
              </a:rPr>
              <a:t>Example: Star to Delta</a:t>
            </a:r>
          </a:p>
        </p:txBody>
      </p:sp>
      <p:pic>
        <p:nvPicPr>
          <p:cNvPr id="87043" name="Content Placeholder 3">
            <a:extLst>
              <a:ext uri="{FF2B5EF4-FFF2-40B4-BE49-F238E27FC236}">
                <a16:creationId xmlns:a16="http://schemas.microsoft.com/office/drawing/2014/main" xmlns="" id="{3492E818-9113-4FBC-9A77-723F5FEBD37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916113" y="1936750"/>
            <a:ext cx="9123362" cy="3467100"/>
          </a:xfrm>
        </p:spPr>
      </p:pic>
      <p:sp>
        <p:nvSpPr>
          <p:cNvPr id="5" name="Slide Number Placeholder 4">
            <a:extLst>
              <a:ext uri="{FF2B5EF4-FFF2-40B4-BE49-F238E27FC236}">
                <a16:creationId xmlns:a16="http://schemas.microsoft.com/office/drawing/2014/main" xmlns="" id="{8C3F28B1-6582-469C-BDC7-645F8929DB0E}"/>
              </a:ext>
            </a:extLst>
          </p:cNvPr>
          <p:cNvSpPr>
            <a:spLocks noGrp="1"/>
          </p:cNvSpPr>
          <p:nvPr>
            <p:ph type="sldNum" sz="quarter" idx="12"/>
          </p:nvPr>
        </p:nvSpPr>
        <p:spPr/>
        <p:txBody>
          <a:bodyPr/>
          <a:lstStyle/>
          <a:p>
            <a:fld id="{505B5044-8D26-4174-8D72-C78C42A448B9}" type="slidenum">
              <a:rPr lang="en-IN" smtClean="0"/>
              <a:t>78</a:t>
            </a:fld>
            <a:endParaRPr lang="en-IN"/>
          </a:p>
        </p:txBody>
      </p:sp>
    </p:spTree>
    <p:extLst>
      <p:ext uri="{BB962C8B-B14F-4D97-AF65-F5344CB8AC3E}">
        <p14:creationId xmlns:p14="http://schemas.microsoft.com/office/powerpoint/2010/main" val="1277987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Content Placeholder 3">
            <a:extLst>
              <a:ext uri="{FF2B5EF4-FFF2-40B4-BE49-F238E27FC236}">
                <a16:creationId xmlns:a16="http://schemas.microsoft.com/office/drawing/2014/main" xmlns="" id="{95C500C2-9499-4730-B693-0801E8C818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330450" y="984250"/>
            <a:ext cx="8570913" cy="5060950"/>
          </a:xfrm>
        </p:spPr>
      </p:pic>
      <p:sp>
        <p:nvSpPr>
          <p:cNvPr id="5" name="Slide Number Placeholder 4">
            <a:extLst>
              <a:ext uri="{FF2B5EF4-FFF2-40B4-BE49-F238E27FC236}">
                <a16:creationId xmlns:a16="http://schemas.microsoft.com/office/drawing/2014/main" xmlns="" id="{90AA908F-20A4-440C-856F-170DA6AC2F41}"/>
              </a:ext>
            </a:extLst>
          </p:cNvPr>
          <p:cNvSpPr>
            <a:spLocks noGrp="1"/>
          </p:cNvSpPr>
          <p:nvPr>
            <p:ph type="sldNum" sz="quarter" idx="12"/>
          </p:nvPr>
        </p:nvSpPr>
        <p:spPr/>
        <p:txBody>
          <a:bodyPr/>
          <a:lstStyle/>
          <a:p>
            <a:fld id="{505B5044-8D26-4174-8D72-C78C42A448B9}" type="slidenum">
              <a:rPr lang="en-IN" smtClean="0"/>
              <a:t>79</a:t>
            </a:fld>
            <a:endParaRPr lang="en-IN"/>
          </a:p>
        </p:txBody>
      </p:sp>
    </p:spTree>
    <p:extLst>
      <p:ext uri="{BB962C8B-B14F-4D97-AF65-F5344CB8AC3E}">
        <p14:creationId xmlns:p14="http://schemas.microsoft.com/office/powerpoint/2010/main" val="1048315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xmlns="" id="{E810017A-E045-4913-B329-EF77660DC1C5}"/>
              </a:ext>
            </a:extLst>
          </p:cNvPr>
          <p:cNvSpPr>
            <a:spLocks noGrp="1"/>
          </p:cNvSpPr>
          <p:nvPr>
            <p:ph type="title"/>
          </p:nvPr>
        </p:nvSpPr>
        <p:spPr>
          <a:xfrm>
            <a:off x="1433513" y="0"/>
            <a:ext cx="9601200" cy="1303337"/>
          </a:xfrm>
        </p:spPr>
        <p:txBody>
          <a:bodyPr/>
          <a:lstStyle/>
          <a:p>
            <a:pPr algn="ctr" eaLnBrk="1" hangingPunct="1"/>
            <a:r>
              <a:rPr lang="en-IN" altLang="en-US" dirty="0">
                <a:ln>
                  <a:noFill/>
                </a:ln>
              </a:rPr>
              <a:t>Nodes, Branches, and Loops</a:t>
            </a:r>
          </a:p>
        </p:txBody>
      </p:sp>
      <p:sp>
        <p:nvSpPr>
          <p:cNvPr id="3" name="Content Placeholder 2">
            <a:extLst>
              <a:ext uri="{FF2B5EF4-FFF2-40B4-BE49-F238E27FC236}">
                <a16:creationId xmlns:a16="http://schemas.microsoft.com/office/drawing/2014/main" xmlns="" id="{FF4F014F-571C-4FFC-99F9-FB52D90F8AE0}"/>
              </a:ext>
            </a:extLst>
          </p:cNvPr>
          <p:cNvSpPr>
            <a:spLocks noGrp="1"/>
          </p:cNvSpPr>
          <p:nvPr>
            <p:ph idx="1"/>
          </p:nvPr>
        </p:nvSpPr>
        <p:spPr>
          <a:xfrm>
            <a:off x="801413" y="1039813"/>
            <a:ext cx="9601200" cy="3317875"/>
          </a:xfrm>
        </p:spPr>
        <p:txBody>
          <a:bodyPr/>
          <a:lstStyle/>
          <a:p>
            <a:pPr eaLnBrk="1" hangingPunct="1">
              <a:defRPr/>
            </a:pPr>
            <a:r>
              <a:rPr lang="en-US" dirty="0"/>
              <a:t>BRANCH: A branch represents a single element such as a voltage source or a </a:t>
            </a:r>
            <a:r>
              <a:rPr lang="en-IN" dirty="0"/>
              <a:t>resistor.</a:t>
            </a:r>
          </a:p>
          <a:p>
            <a:pPr eaLnBrk="1" hangingPunct="1">
              <a:defRPr/>
            </a:pPr>
            <a:r>
              <a:rPr lang="en-IN" dirty="0"/>
              <a:t>NODE: </a:t>
            </a:r>
            <a:r>
              <a:rPr lang="en-US" dirty="0"/>
              <a:t>A node is the point of connection between two or more branches.</a:t>
            </a:r>
          </a:p>
          <a:p>
            <a:pPr eaLnBrk="1" hangingPunct="1">
              <a:defRPr/>
            </a:pPr>
            <a:r>
              <a:rPr lang="en-US" dirty="0"/>
              <a:t>LOOP: A loop is any closed path in a circuit.</a:t>
            </a:r>
          </a:p>
          <a:p>
            <a:pPr marL="0" indent="0" eaLnBrk="1" hangingPunct="1">
              <a:buFont typeface="Arial" panose="020B0604020202020204" pitchFamily="34" charset="0"/>
              <a:buNone/>
              <a:defRPr/>
            </a:pPr>
            <a:r>
              <a:rPr lang="en-US" dirty="0"/>
              <a:t>A network with </a:t>
            </a:r>
            <a:r>
              <a:rPr lang="en-US" i="1" dirty="0"/>
              <a:t>b </a:t>
            </a:r>
            <a:r>
              <a:rPr lang="en-US" dirty="0"/>
              <a:t>branches, </a:t>
            </a:r>
            <a:r>
              <a:rPr lang="en-US" i="1" dirty="0"/>
              <a:t>n </a:t>
            </a:r>
            <a:r>
              <a:rPr lang="en-US" dirty="0"/>
              <a:t>nodes, and </a:t>
            </a:r>
            <a:r>
              <a:rPr lang="en-US" i="1" dirty="0"/>
              <a:t>l </a:t>
            </a:r>
            <a:r>
              <a:rPr lang="en-US" dirty="0"/>
              <a:t>independent loops will satisfy the fundamental theorem of network topology:</a:t>
            </a:r>
          </a:p>
        </p:txBody>
      </p:sp>
      <p:pic>
        <p:nvPicPr>
          <p:cNvPr id="26628" name="Picture 3">
            <a:extLst>
              <a:ext uri="{FF2B5EF4-FFF2-40B4-BE49-F238E27FC236}">
                <a16:creationId xmlns:a16="http://schemas.microsoft.com/office/drawing/2014/main" xmlns="" id="{34C8D4BA-3B8D-467F-A9B4-DCA524E8226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19227" y="4784424"/>
            <a:ext cx="3537739" cy="15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4">
            <a:extLst>
              <a:ext uri="{FF2B5EF4-FFF2-40B4-BE49-F238E27FC236}">
                <a16:creationId xmlns:a16="http://schemas.microsoft.com/office/drawing/2014/main" xmlns="" id="{B6DE4365-8106-4439-9A48-A1E5921023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5695" y="4211872"/>
            <a:ext cx="3433532" cy="2396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5">
            <a:extLst>
              <a:ext uri="{FF2B5EF4-FFF2-40B4-BE49-F238E27FC236}">
                <a16:creationId xmlns:a16="http://schemas.microsoft.com/office/drawing/2014/main" xmlns="" id="{CC835AB0-604B-4B1B-94AA-46077939097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56966" y="4232894"/>
            <a:ext cx="3968159" cy="2420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4" y="962024"/>
            <a:ext cx="11824189" cy="2943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4826" y="38100"/>
            <a:ext cx="4352924"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126" y="4115174"/>
            <a:ext cx="4938711" cy="2123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0164" y="4000500"/>
            <a:ext cx="5664051" cy="241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 xmlns:a16="http://schemas.microsoft.com/office/drawing/2014/main" id="{F4EFB6F9-30EC-4B23-ACFE-10336904B837}"/>
              </a:ext>
            </a:extLst>
          </p:cNvPr>
          <p:cNvSpPr>
            <a:spLocks noGrp="1"/>
          </p:cNvSpPr>
          <p:nvPr>
            <p:ph type="sldNum" sz="quarter" idx="12"/>
          </p:nvPr>
        </p:nvSpPr>
        <p:spPr/>
        <p:txBody>
          <a:bodyPr/>
          <a:lstStyle/>
          <a:p>
            <a:fld id="{505B5044-8D26-4174-8D72-C78C42A448B9}" type="slidenum">
              <a:rPr lang="en-IN" smtClean="0"/>
              <a:t>80</a:t>
            </a:fld>
            <a:endParaRPr lang="en-IN"/>
          </a:p>
        </p:txBody>
      </p:sp>
    </p:spTree>
    <p:extLst>
      <p:ext uri="{BB962C8B-B14F-4D97-AF65-F5344CB8AC3E}">
        <p14:creationId xmlns:p14="http://schemas.microsoft.com/office/powerpoint/2010/main" val="5146935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3739" y="1371600"/>
            <a:ext cx="4681537"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870" y="259045"/>
            <a:ext cx="9812908" cy="472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8241" y="863599"/>
            <a:ext cx="9812908"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5735638"/>
            <a:ext cx="34861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3388" y="3751264"/>
            <a:ext cx="2647950" cy="169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8"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8764" y="3352800"/>
            <a:ext cx="4948237" cy="167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9"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26138" y="5089526"/>
            <a:ext cx="377190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7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91313" y="5530851"/>
            <a:ext cx="87630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71"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15001" y="6178550"/>
            <a:ext cx="4892675"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 xmlns:a16="http://schemas.microsoft.com/office/drawing/2014/main" id="{F25CECAC-14CC-4959-BF5F-4B0B7711B02B}"/>
              </a:ext>
            </a:extLst>
          </p:cNvPr>
          <p:cNvSpPr>
            <a:spLocks noGrp="1"/>
          </p:cNvSpPr>
          <p:nvPr>
            <p:ph type="sldNum" sz="quarter" idx="12"/>
          </p:nvPr>
        </p:nvSpPr>
        <p:spPr/>
        <p:txBody>
          <a:bodyPr/>
          <a:lstStyle/>
          <a:p>
            <a:fld id="{505B5044-8D26-4174-8D72-C78C42A448B9}" type="slidenum">
              <a:rPr lang="en-IN" smtClean="0"/>
              <a:t>81</a:t>
            </a:fld>
            <a:endParaRPr lang="en-IN"/>
          </a:p>
        </p:txBody>
      </p:sp>
    </p:spTree>
    <p:extLst>
      <p:ext uri="{BB962C8B-B14F-4D97-AF65-F5344CB8AC3E}">
        <p14:creationId xmlns:p14="http://schemas.microsoft.com/office/powerpoint/2010/main" val="18313348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609600"/>
            <a:ext cx="4202113"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3443288"/>
            <a:ext cx="1360488"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1" y="3505201"/>
            <a:ext cx="1609725" cy="22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4114800"/>
            <a:ext cx="401955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9976" y="0"/>
            <a:ext cx="3248025"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6700" y="1681163"/>
            <a:ext cx="27813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 xmlns:a16="http://schemas.microsoft.com/office/drawing/2014/main" id="{2E12CF06-E053-4B7A-9F62-B049B4C1E784}"/>
              </a:ext>
            </a:extLst>
          </p:cNvPr>
          <p:cNvSpPr>
            <a:spLocks noGrp="1"/>
          </p:cNvSpPr>
          <p:nvPr>
            <p:ph type="sldNum" sz="quarter" idx="12"/>
          </p:nvPr>
        </p:nvSpPr>
        <p:spPr/>
        <p:txBody>
          <a:bodyPr/>
          <a:lstStyle/>
          <a:p>
            <a:fld id="{505B5044-8D26-4174-8D72-C78C42A448B9}" type="slidenum">
              <a:rPr lang="en-IN" smtClean="0"/>
              <a:t>82</a:t>
            </a:fld>
            <a:endParaRPr lang="en-IN"/>
          </a:p>
        </p:txBody>
      </p:sp>
    </p:spTree>
    <p:extLst>
      <p:ext uri="{BB962C8B-B14F-4D97-AF65-F5344CB8AC3E}">
        <p14:creationId xmlns:p14="http://schemas.microsoft.com/office/powerpoint/2010/main" val="37072009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37080"/>
            <a:ext cx="7041967" cy="246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400" y="6353175"/>
            <a:ext cx="163830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 xmlns:a16="http://schemas.microsoft.com/office/drawing/2014/main" id="{94C4CA6A-166A-49D7-9875-1AE103EA73EC}"/>
              </a:ext>
            </a:extLst>
          </p:cNvPr>
          <p:cNvSpPr>
            <a:spLocks noGrp="1"/>
          </p:cNvSpPr>
          <p:nvPr>
            <p:ph type="sldNum" sz="quarter" idx="12"/>
          </p:nvPr>
        </p:nvSpPr>
        <p:spPr/>
        <p:txBody>
          <a:bodyPr/>
          <a:lstStyle/>
          <a:p>
            <a:fld id="{505B5044-8D26-4174-8D72-C78C42A448B9}" type="slidenum">
              <a:rPr lang="en-IN" smtClean="0"/>
              <a:t>83</a:t>
            </a:fld>
            <a:endParaRPr lang="en-IN"/>
          </a:p>
        </p:txBody>
      </p:sp>
      <p:sp>
        <p:nvSpPr>
          <p:cNvPr id="3" name="TextBox 2">
            <a:extLst>
              <a:ext uri="{FF2B5EF4-FFF2-40B4-BE49-F238E27FC236}">
                <a16:creationId xmlns="" xmlns:a16="http://schemas.microsoft.com/office/drawing/2014/main" id="{68B4C0D9-05AD-47C9-B7B5-F5754EEDDBBE}"/>
              </a:ext>
            </a:extLst>
          </p:cNvPr>
          <p:cNvSpPr txBox="1"/>
          <p:nvPr/>
        </p:nvSpPr>
        <p:spPr>
          <a:xfrm>
            <a:off x="8610600" y="6000750"/>
            <a:ext cx="2028825" cy="720725"/>
          </a:xfrm>
          <a:prstGeom prst="rect">
            <a:avLst/>
          </a:prstGeom>
          <a:solidFill>
            <a:schemeClr val="bg1"/>
          </a:solidFill>
        </p:spPr>
        <p:txBody>
          <a:bodyPr wrap="square" rtlCol="0">
            <a:spAutoFit/>
          </a:bodyPr>
          <a:lstStyle/>
          <a:p>
            <a:endParaRPr lang="en-IN" dirty="0"/>
          </a:p>
        </p:txBody>
      </p:sp>
      <p:sp>
        <p:nvSpPr>
          <p:cNvPr id="4" name="TextBox 3">
            <a:extLst>
              <a:ext uri="{FF2B5EF4-FFF2-40B4-BE49-F238E27FC236}">
                <a16:creationId xmlns="" xmlns:a16="http://schemas.microsoft.com/office/drawing/2014/main" id="{4659B4AF-C214-4E1E-BDB5-B4BA0580D882}"/>
              </a:ext>
            </a:extLst>
          </p:cNvPr>
          <p:cNvSpPr txBox="1"/>
          <p:nvPr/>
        </p:nvSpPr>
        <p:spPr>
          <a:xfrm>
            <a:off x="5369560" y="101600"/>
            <a:ext cx="1452880" cy="769441"/>
          </a:xfrm>
          <a:prstGeom prst="rect">
            <a:avLst/>
          </a:prstGeom>
          <a:noFill/>
        </p:spPr>
        <p:txBody>
          <a:bodyPr wrap="square" rtlCol="0">
            <a:spAutoFit/>
          </a:bodyPr>
          <a:lstStyle/>
          <a:p>
            <a:r>
              <a:rPr lang="en-US" sz="4400" dirty="0">
                <a:latin typeface="+mj-lt"/>
              </a:rPr>
              <a:t>POLL</a:t>
            </a:r>
            <a:endParaRPr lang="en-IN" sz="4400" dirty="0">
              <a:latin typeface="+mj-lt"/>
            </a:endParaRPr>
          </a:p>
        </p:txBody>
      </p:sp>
      <p:sp>
        <p:nvSpPr>
          <p:cNvPr id="5" name="TextBox 4">
            <a:extLst>
              <a:ext uri="{FF2B5EF4-FFF2-40B4-BE49-F238E27FC236}">
                <a16:creationId xmlns="" xmlns:a16="http://schemas.microsoft.com/office/drawing/2014/main" id="{9D5DB710-0D01-42B8-A272-6778EBDE60E4}"/>
              </a:ext>
            </a:extLst>
          </p:cNvPr>
          <p:cNvSpPr txBox="1"/>
          <p:nvPr/>
        </p:nvSpPr>
        <p:spPr>
          <a:xfrm>
            <a:off x="9131937" y="3911600"/>
            <a:ext cx="2221863" cy="2246769"/>
          </a:xfrm>
          <a:prstGeom prst="rect">
            <a:avLst/>
          </a:prstGeom>
          <a:noFill/>
        </p:spPr>
        <p:txBody>
          <a:bodyPr wrap="square" rtlCol="0">
            <a:spAutoFit/>
          </a:bodyPr>
          <a:lstStyle/>
          <a:p>
            <a:pPr marL="342900" indent="-342900">
              <a:buAutoNum type="alphaUcPeriod"/>
            </a:pPr>
            <a:r>
              <a:rPr lang="en-US" sz="2800" dirty="0"/>
              <a:t>R 3 ohm </a:t>
            </a:r>
          </a:p>
          <a:p>
            <a:pPr marL="342900" indent="-342900">
              <a:buFontTx/>
              <a:buAutoNum type="alphaUcPeriod"/>
            </a:pPr>
            <a:r>
              <a:rPr lang="en-US" sz="2800" dirty="0"/>
              <a:t>R 8 ohm </a:t>
            </a:r>
          </a:p>
          <a:p>
            <a:pPr marL="342900" indent="-342900">
              <a:buFontTx/>
              <a:buAutoNum type="alphaUcPeriod"/>
            </a:pPr>
            <a:r>
              <a:rPr lang="en-US" sz="2800" dirty="0"/>
              <a:t>R 12 ohm  </a:t>
            </a:r>
          </a:p>
          <a:p>
            <a:pPr marL="342900" indent="-342900">
              <a:buAutoNum type="alphaUcPeriod"/>
            </a:pPr>
            <a:r>
              <a:rPr lang="en-US" sz="2800" dirty="0"/>
              <a:t>R 16 ohm </a:t>
            </a:r>
          </a:p>
          <a:p>
            <a:endParaRPr lang="en-US" sz="2800" dirty="0"/>
          </a:p>
        </p:txBody>
      </p:sp>
      <p:sp>
        <p:nvSpPr>
          <p:cNvPr id="6" name="TextBox 5">
            <a:extLst>
              <a:ext uri="{FF2B5EF4-FFF2-40B4-BE49-F238E27FC236}">
                <a16:creationId xmlns="" xmlns:a16="http://schemas.microsoft.com/office/drawing/2014/main" id="{1CD2F7F0-993F-48BB-B23A-06BE580BC944}"/>
              </a:ext>
            </a:extLst>
          </p:cNvPr>
          <p:cNvSpPr txBox="1"/>
          <p:nvPr/>
        </p:nvSpPr>
        <p:spPr>
          <a:xfrm>
            <a:off x="838200" y="1259840"/>
            <a:ext cx="2087880" cy="523220"/>
          </a:xfrm>
          <a:prstGeom prst="rect">
            <a:avLst/>
          </a:prstGeom>
          <a:noFill/>
        </p:spPr>
        <p:txBody>
          <a:bodyPr wrap="square" rtlCol="0">
            <a:spAutoFit/>
          </a:bodyPr>
          <a:lstStyle/>
          <a:p>
            <a:r>
              <a:rPr lang="en-US" sz="2800" dirty="0"/>
              <a:t>Calculate </a:t>
            </a:r>
            <a:r>
              <a:rPr lang="en-US" sz="2800" dirty="0" err="1"/>
              <a:t>Rth</a:t>
            </a:r>
            <a:endParaRPr lang="en-IN" sz="2800" dirty="0"/>
          </a:p>
        </p:txBody>
      </p:sp>
    </p:spTree>
    <p:extLst>
      <p:ext uri="{BB962C8B-B14F-4D97-AF65-F5344CB8AC3E}">
        <p14:creationId xmlns:p14="http://schemas.microsoft.com/office/powerpoint/2010/main" val="7881670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9375DC8A-42A7-4630-B101-5EC039CA7843}"/>
              </a:ext>
            </a:extLst>
          </p:cNvPr>
          <p:cNvSpPr>
            <a:spLocks noGrp="1"/>
          </p:cNvSpPr>
          <p:nvPr>
            <p:ph type="sldNum" sz="quarter" idx="12"/>
          </p:nvPr>
        </p:nvSpPr>
        <p:spPr/>
        <p:txBody>
          <a:bodyPr/>
          <a:lstStyle/>
          <a:p>
            <a:fld id="{505B5044-8D26-4174-8D72-C78C42A448B9}" type="slidenum">
              <a:rPr lang="en-IN" smtClean="0"/>
              <a:t>84</a:t>
            </a:fld>
            <a:endParaRPr lang="en-IN"/>
          </a:p>
        </p:txBody>
      </p:sp>
      <p:pic>
        <p:nvPicPr>
          <p:cNvPr id="4" name="Picture 4">
            <a:extLst>
              <a:ext uri="{FF2B5EF4-FFF2-40B4-BE49-F238E27FC236}">
                <a16:creationId xmlns="" xmlns:a16="http://schemas.microsoft.com/office/drawing/2014/main" id="{4C35B151-103F-4EDC-B575-5F6260B06B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24" y="2659357"/>
            <a:ext cx="6761883" cy="864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48957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ChangeArrowheads="1"/>
          </p:cNvSpPr>
          <p:nvPr/>
        </p:nvSpPr>
        <p:spPr bwMode="auto">
          <a:xfrm>
            <a:off x="1752599" y="-38099"/>
            <a:ext cx="84486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IN" sz="4800" dirty="0">
                <a:latin typeface="+mj-lt"/>
              </a:rPr>
              <a:t>Source Transformation</a:t>
            </a:r>
            <a:r>
              <a:rPr lang="en-IN" sz="4400" dirty="0">
                <a:latin typeface="+mj-lt"/>
              </a:rPr>
              <a:t>                         </a:t>
            </a:r>
          </a:p>
        </p:txBody>
      </p:sp>
      <p:pic>
        <p:nvPicPr>
          <p:cNvPr id="1126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698" y="1219199"/>
            <a:ext cx="10248901" cy="1395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1962" y="2819399"/>
            <a:ext cx="6142285" cy="1695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0849" y="4719332"/>
            <a:ext cx="5655318" cy="1805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 xmlns:a16="http://schemas.microsoft.com/office/drawing/2014/main" id="{D7F7E3B0-3274-46CE-B2E5-8EC9A1E05EE6}"/>
              </a:ext>
            </a:extLst>
          </p:cNvPr>
          <p:cNvSpPr>
            <a:spLocks noGrp="1"/>
          </p:cNvSpPr>
          <p:nvPr>
            <p:ph type="sldNum" sz="quarter" idx="12"/>
          </p:nvPr>
        </p:nvSpPr>
        <p:spPr/>
        <p:txBody>
          <a:bodyPr/>
          <a:lstStyle/>
          <a:p>
            <a:fld id="{505B5044-8D26-4174-8D72-C78C42A448B9}" type="slidenum">
              <a:rPr lang="en-IN" smtClean="0"/>
              <a:t>85</a:t>
            </a:fld>
            <a:endParaRPr lang="en-IN"/>
          </a:p>
        </p:txBody>
      </p:sp>
    </p:spTree>
    <p:extLst>
      <p:ext uri="{BB962C8B-B14F-4D97-AF65-F5344CB8AC3E}">
        <p14:creationId xmlns:p14="http://schemas.microsoft.com/office/powerpoint/2010/main" val="26519743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xmlns="" id="{329C1A06-70A4-48D6-91C0-2E0A2E5B8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6750" y="143669"/>
            <a:ext cx="372677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a:extLst>
              <a:ext uri="{FF2B5EF4-FFF2-40B4-BE49-F238E27FC236}">
                <a16:creationId xmlns:a16="http://schemas.microsoft.com/office/drawing/2014/main" xmlns="" id="{C4101A39-08A0-44C0-A64F-32CBD85AE9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98" y="1049382"/>
            <a:ext cx="11057251"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a:extLst>
              <a:ext uri="{FF2B5EF4-FFF2-40B4-BE49-F238E27FC236}">
                <a16:creationId xmlns:a16="http://schemas.microsoft.com/office/drawing/2014/main" xmlns="" id="{4A6B83FB-25B1-43AB-AF72-DB15A7C37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7976" y="3390812"/>
            <a:ext cx="1965325"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7" name="Picture 5">
            <a:extLst>
              <a:ext uri="{FF2B5EF4-FFF2-40B4-BE49-F238E27FC236}">
                <a16:creationId xmlns:a16="http://schemas.microsoft.com/office/drawing/2014/main" xmlns="" id="{1416EBDD-4450-4B85-BF8D-A6E78457BF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5326" y="3192417"/>
            <a:ext cx="1674813" cy="122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8" name="Picture 6">
            <a:extLst>
              <a:ext uri="{FF2B5EF4-FFF2-40B4-BE49-F238E27FC236}">
                <a16:creationId xmlns:a16="http://schemas.microsoft.com/office/drawing/2014/main" xmlns="" id="{AF54833D-9263-4FAB-BB49-B4511D801E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2464" y="2968132"/>
            <a:ext cx="2341561" cy="1702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9" name="Picture 7">
            <a:extLst>
              <a:ext uri="{FF2B5EF4-FFF2-40B4-BE49-F238E27FC236}">
                <a16:creationId xmlns:a16="http://schemas.microsoft.com/office/drawing/2014/main" xmlns="" id="{BEFE3ED2-38F8-4D2F-9173-2364ABF4E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988" y="4571999"/>
            <a:ext cx="3776722"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0" name="Picture 8">
            <a:extLst>
              <a:ext uri="{FF2B5EF4-FFF2-40B4-BE49-F238E27FC236}">
                <a16:creationId xmlns:a16="http://schemas.microsoft.com/office/drawing/2014/main" xmlns="" id="{F5F460C0-2A07-4F7E-9214-53D0E22722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11913" y="4876799"/>
            <a:ext cx="4180104" cy="163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xmlns="" id="{BFFABB1A-6899-4AB5-9943-AC367584E2DB}"/>
              </a:ext>
            </a:extLst>
          </p:cNvPr>
          <p:cNvSpPr>
            <a:spLocks noGrp="1"/>
          </p:cNvSpPr>
          <p:nvPr>
            <p:ph type="sldNum" sz="quarter" idx="12"/>
          </p:nvPr>
        </p:nvSpPr>
        <p:spPr/>
        <p:txBody>
          <a:bodyPr/>
          <a:lstStyle/>
          <a:p>
            <a:fld id="{505B5044-8D26-4174-8D72-C78C42A448B9}" type="slidenum">
              <a:rPr lang="en-IN" smtClean="0"/>
              <a:t>86</a:t>
            </a:fld>
            <a:endParaRPr lang="en-IN"/>
          </a:p>
        </p:txBody>
      </p:sp>
    </p:spTree>
    <p:extLst>
      <p:ext uri="{BB962C8B-B14F-4D97-AF65-F5344CB8AC3E}">
        <p14:creationId xmlns:p14="http://schemas.microsoft.com/office/powerpoint/2010/main" val="42557788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xmlns="" id="{A7F61FE5-A917-4179-8328-DCF11783BA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489" y="381001"/>
            <a:ext cx="4308475" cy="23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a:extLst>
              <a:ext uri="{FF2B5EF4-FFF2-40B4-BE49-F238E27FC236}">
                <a16:creationId xmlns:a16="http://schemas.microsoft.com/office/drawing/2014/main" xmlns="" id="{4B134BA4-2A3F-4877-868D-78BA74E63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8489" y="57150"/>
            <a:ext cx="448627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a:extLst>
              <a:ext uri="{FF2B5EF4-FFF2-40B4-BE49-F238E27FC236}">
                <a16:creationId xmlns:a16="http://schemas.microsoft.com/office/drawing/2014/main" xmlns="" id="{8AABBA02-43E2-4651-98D4-1BED22611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8139" y="5467350"/>
            <a:ext cx="3684587"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1" name="Picture 5">
            <a:extLst>
              <a:ext uri="{FF2B5EF4-FFF2-40B4-BE49-F238E27FC236}">
                <a16:creationId xmlns:a16="http://schemas.microsoft.com/office/drawing/2014/main" xmlns="" id="{3716FD31-1ECF-4068-88CB-EBE9E63B73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8138" y="2981326"/>
            <a:ext cx="8907462"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2" name="Picture 6">
            <a:extLst>
              <a:ext uri="{FF2B5EF4-FFF2-40B4-BE49-F238E27FC236}">
                <a16:creationId xmlns:a16="http://schemas.microsoft.com/office/drawing/2014/main" xmlns="" id="{DFC98A86-A675-4F80-942D-E61FF5C036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3200" y="5238750"/>
            <a:ext cx="29718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3" name="Picture 7">
            <a:extLst>
              <a:ext uri="{FF2B5EF4-FFF2-40B4-BE49-F238E27FC236}">
                <a16:creationId xmlns:a16="http://schemas.microsoft.com/office/drawing/2014/main" xmlns="" id="{E786AAD6-8454-46FA-A704-C4817BE958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8989" y="6162676"/>
            <a:ext cx="180022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4" name="Picture 8">
            <a:extLst>
              <a:ext uri="{FF2B5EF4-FFF2-40B4-BE49-F238E27FC236}">
                <a16:creationId xmlns:a16="http://schemas.microsoft.com/office/drawing/2014/main" xmlns="" id="{8291C43E-3CB3-4D16-8223-BA6EA089CF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32564" y="5638800"/>
            <a:ext cx="2657475"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xmlns="" id="{6893A351-5620-4456-A481-885AEBF2DE5C}"/>
              </a:ext>
            </a:extLst>
          </p:cNvPr>
          <p:cNvSpPr>
            <a:spLocks noGrp="1"/>
          </p:cNvSpPr>
          <p:nvPr>
            <p:ph type="sldNum" sz="quarter" idx="12"/>
          </p:nvPr>
        </p:nvSpPr>
        <p:spPr/>
        <p:txBody>
          <a:bodyPr/>
          <a:lstStyle/>
          <a:p>
            <a:fld id="{505B5044-8D26-4174-8D72-C78C42A448B9}" type="slidenum">
              <a:rPr lang="en-IN" smtClean="0"/>
              <a:t>87</a:t>
            </a:fld>
            <a:endParaRPr lang="en-IN"/>
          </a:p>
        </p:txBody>
      </p:sp>
    </p:spTree>
    <p:extLst>
      <p:ext uri="{BB962C8B-B14F-4D97-AF65-F5344CB8AC3E}">
        <p14:creationId xmlns:p14="http://schemas.microsoft.com/office/powerpoint/2010/main" val="13045916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a:extLst>
              <a:ext uri="{FF2B5EF4-FFF2-40B4-BE49-F238E27FC236}">
                <a16:creationId xmlns:a16="http://schemas.microsoft.com/office/drawing/2014/main" xmlns="" id="{00EBD9CF-14C1-4697-87EE-4A0DB34397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1" y="304800"/>
            <a:ext cx="4748213"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2">
            <a:extLst>
              <a:ext uri="{FF2B5EF4-FFF2-40B4-BE49-F238E27FC236}">
                <a16:creationId xmlns:a16="http://schemas.microsoft.com/office/drawing/2014/main" xmlns="" id="{22F63010-D4B1-46D8-81AF-6A9CA86457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1" y="2895600"/>
            <a:ext cx="450532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4" name="Picture 3">
            <a:extLst>
              <a:ext uri="{FF2B5EF4-FFF2-40B4-BE49-F238E27FC236}">
                <a16:creationId xmlns:a16="http://schemas.microsoft.com/office/drawing/2014/main" xmlns="" id="{92A91A85-FC13-45EA-94C8-4B2148B58A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5086350"/>
            <a:ext cx="2446338"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5" name="Picture 4">
            <a:extLst>
              <a:ext uri="{FF2B5EF4-FFF2-40B4-BE49-F238E27FC236}">
                <a16:creationId xmlns:a16="http://schemas.microsoft.com/office/drawing/2014/main" xmlns="" id="{EE93C77E-2683-4578-BEC3-03C2DE2180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0" y="4495800"/>
            <a:ext cx="2971800" cy="137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xmlns="" id="{A07A8F86-3353-49CA-ADFC-D9E69BDAFE07}"/>
              </a:ext>
            </a:extLst>
          </p:cNvPr>
          <p:cNvSpPr>
            <a:spLocks noGrp="1"/>
          </p:cNvSpPr>
          <p:nvPr>
            <p:ph type="sldNum" sz="quarter" idx="12"/>
          </p:nvPr>
        </p:nvSpPr>
        <p:spPr/>
        <p:txBody>
          <a:bodyPr/>
          <a:lstStyle/>
          <a:p>
            <a:fld id="{505B5044-8D26-4174-8D72-C78C42A448B9}" type="slidenum">
              <a:rPr lang="en-IN" smtClean="0"/>
              <a:t>88</a:t>
            </a:fld>
            <a:endParaRPr lang="en-IN"/>
          </a:p>
        </p:txBody>
      </p:sp>
    </p:spTree>
    <p:extLst>
      <p:ext uri="{BB962C8B-B14F-4D97-AF65-F5344CB8AC3E}">
        <p14:creationId xmlns:p14="http://schemas.microsoft.com/office/powerpoint/2010/main" val="19736759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xmlns="" id="{69F994E9-3E5B-4599-B849-62663A72BE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1" y="1447800"/>
            <a:ext cx="5662613"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a:extLst>
              <a:ext uri="{FF2B5EF4-FFF2-40B4-BE49-F238E27FC236}">
                <a16:creationId xmlns:a16="http://schemas.microsoft.com/office/drawing/2014/main" xmlns="" id="{87F9B307-74E3-429F-9007-3FA9F6F51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457200"/>
            <a:ext cx="69024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xmlns="" id="{FBF16C8B-275D-481A-8BA9-8E8B9380AACE}"/>
              </a:ext>
            </a:extLst>
          </p:cNvPr>
          <p:cNvSpPr>
            <a:spLocks noGrp="1"/>
          </p:cNvSpPr>
          <p:nvPr>
            <p:ph type="sldNum" sz="quarter" idx="12"/>
          </p:nvPr>
        </p:nvSpPr>
        <p:spPr/>
        <p:txBody>
          <a:bodyPr/>
          <a:lstStyle/>
          <a:p>
            <a:fld id="{505B5044-8D26-4174-8D72-C78C42A448B9}" type="slidenum">
              <a:rPr lang="en-IN" smtClean="0"/>
              <a:t>89</a:t>
            </a:fld>
            <a:endParaRPr lang="en-IN"/>
          </a:p>
        </p:txBody>
      </p:sp>
    </p:spTree>
    <p:extLst>
      <p:ext uri="{BB962C8B-B14F-4D97-AF65-F5344CB8AC3E}">
        <p14:creationId xmlns:p14="http://schemas.microsoft.com/office/powerpoint/2010/main" val="1299808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xmlns="" id="{38E749F2-D795-4CA0-9DDB-E84598993F34}"/>
              </a:ext>
            </a:extLst>
          </p:cNvPr>
          <p:cNvSpPr>
            <a:spLocks noGrp="1"/>
          </p:cNvSpPr>
          <p:nvPr>
            <p:ph type="title"/>
          </p:nvPr>
        </p:nvSpPr>
        <p:spPr>
          <a:xfrm>
            <a:off x="838200" y="102366"/>
            <a:ext cx="10515600" cy="1325563"/>
          </a:xfrm>
        </p:spPr>
        <p:txBody>
          <a:bodyPr/>
          <a:lstStyle/>
          <a:p>
            <a:pPr algn="ctr" eaLnBrk="1" hangingPunct="1"/>
            <a:r>
              <a:rPr lang="en-IN" altLang="en-US" dirty="0">
                <a:ln>
                  <a:noFill/>
                </a:ln>
              </a:rPr>
              <a:t>Kirchhoff’s Laws</a:t>
            </a:r>
          </a:p>
        </p:txBody>
      </p:sp>
      <p:sp>
        <p:nvSpPr>
          <p:cNvPr id="27651" name="Content Placeholder 2">
            <a:extLst>
              <a:ext uri="{FF2B5EF4-FFF2-40B4-BE49-F238E27FC236}">
                <a16:creationId xmlns:a16="http://schemas.microsoft.com/office/drawing/2014/main" xmlns="" id="{E238956A-B078-4E77-81D6-CD6612AF646C}"/>
              </a:ext>
            </a:extLst>
          </p:cNvPr>
          <p:cNvSpPr>
            <a:spLocks noGrp="1"/>
          </p:cNvSpPr>
          <p:nvPr>
            <p:ph idx="1"/>
          </p:nvPr>
        </p:nvSpPr>
        <p:spPr>
          <a:xfrm>
            <a:off x="725214" y="1502979"/>
            <a:ext cx="10628586" cy="4673984"/>
          </a:xfrm>
        </p:spPr>
        <p:txBody>
          <a:bodyPr/>
          <a:lstStyle/>
          <a:p>
            <a:pPr eaLnBrk="1" hangingPunct="1"/>
            <a:r>
              <a:rPr lang="en-US" altLang="en-US" dirty="0"/>
              <a:t>First introduced in 1847 by the German physicist </a:t>
            </a:r>
            <a:r>
              <a:rPr lang="en-US" altLang="en-US" b="1" dirty="0"/>
              <a:t>Gustav </a:t>
            </a:r>
            <a:r>
              <a:rPr lang="en-IN" altLang="en-US" b="1" dirty="0"/>
              <a:t>Robert Kirchhoff</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9375DC8A-42A7-4630-B101-5EC039CA7843}"/>
              </a:ext>
            </a:extLst>
          </p:cNvPr>
          <p:cNvSpPr>
            <a:spLocks noGrp="1"/>
          </p:cNvSpPr>
          <p:nvPr>
            <p:ph type="sldNum" sz="quarter" idx="12"/>
          </p:nvPr>
        </p:nvSpPr>
        <p:spPr/>
        <p:txBody>
          <a:bodyPr/>
          <a:lstStyle/>
          <a:p>
            <a:fld id="{505B5044-8D26-4174-8D72-C78C42A448B9}" type="slidenum">
              <a:rPr lang="en-IN" smtClean="0"/>
              <a:t>90</a:t>
            </a:fld>
            <a:endParaRPr lang="en-IN"/>
          </a:p>
        </p:txBody>
      </p:sp>
      <p:pic>
        <p:nvPicPr>
          <p:cNvPr id="4" name="Picture 4">
            <a:extLst>
              <a:ext uri="{FF2B5EF4-FFF2-40B4-BE49-F238E27FC236}">
                <a16:creationId xmlns:a16="http://schemas.microsoft.com/office/drawing/2014/main" xmlns="" id="{4C35B151-103F-4EDC-B575-5F6260B06B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24" y="2659357"/>
            <a:ext cx="6761883" cy="864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17528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3">
            <a:extLst>
              <a:ext uri="{FF2B5EF4-FFF2-40B4-BE49-F238E27FC236}">
                <a16:creationId xmlns:a16="http://schemas.microsoft.com/office/drawing/2014/main" xmlns="" id="{1C2B7013-5D85-449E-8C63-19E45973B37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220787"/>
            <a:ext cx="11953875" cy="427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4">
            <a:extLst>
              <a:ext uri="{FF2B5EF4-FFF2-40B4-BE49-F238E27FC236}">
                <a16:creationId xmlns:a16="http://schemas.microsoft.com/office/drawing/2014/main" xmlns="" id="{CC4FA5EF-C8C5-441C-9F4F-E16CE504532E}"/>
              </a:ext>
            </a:extLst>
          </p:cNvPr>
          <p:cNvSpPr>
            <a:spLocks noChangeArrowheads="1"/>
          </p:cNvSpPr>
          <p:nvPr/>
        </p:nvSpPr>
        <p:spPr bwMode="auto">
          <a:xfrm>
            <a:off x="8734425" y="3300413"/>
            <a:ext cx="1581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b="1">
                <a:solidFill>
                  <a:srgbClr val="FF0000"/>
                </a:solidFill>
                <a:latin typeface="Roboto"/>
                <a:cs typeface="Times New Roman" panose="02020603050405020304" pitchFamily="18" charset="0"/>
              </a:rPr>
              <a:t>GATE 2014</a:t>
            </a:r>
            <a:endParaRPr lang="en-US" altLang="en-US" sz="2000" b="1">
              <a:solidFill>
                <a:srgbClr val="FF0000"/>
              </a:solidFill>
            </a:endParaRPr>
          </a:p>
        </p:txBody>
      </p:sp>
      <p:sp>
        <p:nvSpPr>
          <p:cNvPr id="2" name="Slide Number Placeholder 1">
            <a:extLst>
              <a:ext uri="{FF2B5EF4-FFF2-40B4-BE49-F238E27FC236}">
                <a16:creationId xmlns:a16="http://schemas.microsoft.com/office/drawing/2014/main" xmlns="" id="{8BF1AF27-2644-4937-BBB4-53B3F9245BF6}"/>
              </a:ext>
            </a:extLst>
          </p:cNvPr>
          <p:cNvSpPr>
            <a:spLocks noGrp="1"/>
          </p:cNvSpPr>
          <p:nvPr>
            <p:ph type="sldNum" sz="quarter" idx="12"/>
          </p:nvPr>
        </p:nvSpPr>
        <p:spPr/>
        <p:txBody>
          <a:bodyPr/>
          <a:lstStyle/>
          <a:p>
            <a:fld id="{505B5044-8D26-4174-8D72-C78C42A448B9}" type="slidenum">
              <a:rPr lang="en-IN" smtClean="0"/>
              <a:t>91</a:t>
            </a:fld>
            <a:endParaRPr lang="en-IN"/>
          </a:p>
        </p:txBody>
      </p:sp>
    </p:spTree>
    <p:extLst>
      <p:ext uri="{BB962C8B-B14F-4D97-AF65-F5344CB8AC3E}">
        <p14:creationId xmlns:p14="http://schemas.microsoft.com/office/powerpoint/2010/main" val="32439727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xmlns="" id="{4A5CF91D-90B7-4EEF-B219-5E634B5BFB4F}"/>
              </a:ext>
            </a:extLst>
          </p:cNvPr>
          <p:cNvSpPr>
            <a:spLocks noGrp="1"/>
          </p:cNvSpPr>
          <p:nvPr>
            <p:ph type="title"/>
          </p:nvPr>
        </p:nvSpPr>
        <p:spPr>
          <a:xfrm>
            <a:off x="1295400" y="192088"/>
            <a:ext cx="9601200" cy="679450"/>
          </a:xfrm>
        </p:spPr>
        <p:txBody>
          <a:bodyPr/>
          <a:lstStyle/>
          <a:p>
            <a:pPr algn="ctr"/>
            <a:r>
              <a:rPr lang="en-IN" altLang="en-US" sz="3600">
                <a:ln>
                  <a:noFill/>
                </a:ln>
                <a:latin typeface="Times New Roman" panose="02020603050405020304" pitchFamily="18" charset="0"/>
                <a:cs typeface="Times New Roman" panose="02020603050405020304" pitchFamily="18" charset="0"/>
              </a:rPr>
              <a:t>Nodal Analysis or Nodal Method</a:t>
            </a:r>
          </a:p>
        </p:txBody>
      </p:sp>
      <p:sp>
        <p:nvSpPr>
          <p:cNvPr id="16387" name="Content Placeholder 2">
            <a:extLst>
              <a:ext uri="{FF2B5EF4-FFF2-40B4-BE49-F238E27FC236}">
                <a16:creationId xmlns:a16="http://schemas.microsoft.com/office/drawing/2014/main" xmlns="" id="{0A9732AF-AFBE-45C6-A547-E52D29D931F9}"/>
              </a:ext>
            </a:extLst>
          </p:cNvPr>
          <p:cNvSpPr>
            <a:spLocks noGrp="1"/>
          </p:cNvSpPr>
          <p:nvPr>
            <p:ph idx="1"/>
          </p:nvPr>
        </p:nvSpPr>
        <p:spPr>
          <a:xfrm>
            <a:off x="104775" y="1974850"/>
            <a:ext cx="10945813" cy="4454525"/>
          </a:xfrm>
        </p:spPr>
        <p:txBody>
          <a:bodyPr>
            <a:normAutofit/>
          </a:bodyPr>
          <a:lstStyle/>
          <a:p>
            <a:r>
              <a:rPr lang="en-US" altLang="en-US" dirty="0"/>
              <a:t>Nodal analysis provides a general procedure for analyzing circuits using node voltages as the circuit variables. </a:t>
            </a:r>
          </a:p>
          <a:p>
            <a:r>
              <a:rPr lang="en-US" altLang="en-US" dirty="0"/>
              <a:t>Choosing node voltages instead of element voltages as circuit variables is convenient and reduces the number of equations one must solve simultaneously.</a:t>
            </a:r>
          </a:p>
          <a:p>
            <a:r>
              <a:rPr lang="en-US" altLang="en-US" b="1" dirty="0"/>
              <a:t>Applicable to Nodes only.</a:t>
            </a:r>
            <a:endParaRPr lang="en-US" altLang="en-US" dirty="0"/>
          </a:p>
          <a:p>
            <a:r>
              <a:rPr lang="en-US" altLang="en-US" dirty="0"/>
              <a:t>It is used to find the unknown </a:t>
            </a:r>
            <a:r>
              <a:rPr lang="en-US" altLang="en-US" b="1" dirty="0"/>
              <a:t>node voltages.</a:t>
            </a:r>
          </a:p>
          <a:p>
            <a:r>
              <a:rPr lang="en-US" altLang="en-US" b="1" dirty="0"/>
              <a:t>This Method is Application of </a:t>
            </a:r>
            <a:r>
              <a:rPr lang="en-US" altLang="en-US" b="1" dirty="0" err="1"/>
              <a:t>KCL+Ohm’s</a:t>
            </a:r>
            <a:r>
              <a:rPr lang="en-US" altLang="en-US" b="1" dirty="0"/>
              <a:t> Law Only</a:t>
            </a:r>
          </a:p>
        </p:txBody>
      </p:sp>
      <p:sp>
        <p:nvSpPr>
          <p:cNvPr id="2" name="Slide Number Placeholder 1">
            <a:extLst>
              <a:ext uri="{FF2B5EF4-FFF2-40B4-BE49-F238E27FC236}">
                <a16:creationId xmlns:a16="http://schemas.microsoft.com/office/drawing/2014/main" xmlns="" id="{4F1F27DD-5B90-4615-9271-802F53C37742}"/>
              </a:ext>
            </a:extLst>
          </p:cNvPr>
          <p:cNvSpPr>
            <a:spLocks noGrp="1"/>
          </p:cNvSpPr>
          <p:nvPr>
            <p:ph type="sldNum" sz="quarter" idx="12"/>
          </p:nvPr>
        </p:nvSpPr>
        <p:spPr/>
        <p:txBody>
          <a:bodyPr/>
          <a:lstStyle/>
          <a:p>
            <a:fld id="{505B5044-8D26-4174-8D72-C78C42A448B9}" type="slidenum">
              <a:rPr lang="en-IN" smtClean="0"/>
              <a:t>92</a:t>
            </a:fld>
            <a:endParaRPr lang="en-IN"/>
          </a:p>
        </p:txBody>
      </p:sp>
    </p:spTree>
    <p:extLst>
      <p:ext uri="{BB962C8B-B14F-4D97-AF65-F5344CB8AC3E}">
        <p14:creationId xmlns:p14="http://schemas.microsoft.com/office/powerpoint/2010/main" val="9681088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xmlns="" id="{07032C54-6075-43E5-9C64-6F664D97133B}"/>
              </a:ext>
            </a:extLst>
          </p:cNvPr>
          <p:cNvSpPr>
            <a:spLocks noGrp="1"/>
          </p:cNvSpPr>
          <p:nvPr>
            <p:ph type="title"/>
          </p:nvPr>
        </p:nvSpPr>
        <p:spPr>
          <a:xfrm>
            <a:off x="838200" y="41275"/>
            <a:ext cx="10515600" cy="1325563"/>
          </a:xfrm>
        </p:spPr>
        <p:txBody>
          <a:bodyPr/>
          <a:lstStyle/>
          <a:p>
            <a:pPr algn="ctr"/>
            <a:r>
              <a:rPr lang="en-IN" altLang="en-US">
                <a:ln>
                  <a:noFill/>
                </a:ln>
              </a:rPr>
              <a:t>Steps to Determine Node Voltages</a:t>
            </a:r>
            <a:br>
              <a:rPr lang="en-IN" altLang="en-US">
                <a:ln>
                  <a:noFill/>
                </a:ln>
              </a:rPr>
            </a:br>
            <a:endParaRPr lang="en-IN" altLang="en-US">
              <a:ln>
                <a:noFill/>
              </a:ln>
            </a:endParaRPr>
          </a:p>
        </p:txBody>
      </p:sp>
      <p:sp>
        <p:nvSpPr>
          <p:cNvPr id="17411" name="Content Placeholder 2">
            <a:extLst>
              <a:ext uri="{FF2B5EF4-FFF2-40B4-BE49-F238E27FC236}">
                <a16:creationId xmlns:a16="http://schemas.microsoft.com/office/drawing/2014/main" xmlns="" id="{E3D185E6-7BA2-4C85-BB32-41BF786F0BBF}"/>
              </a:ext>
            </a:extLst>
          </p:cNvPr>
          <p:cNvSpPr>
            <a:spLocks noGrp="1"/>
          </p:cNvSpPr>
          <p:nvPr>
            <p:ph idx="1"/>
          </p:nvPr>
        </p:nvSpPr>
        <p:spPr>
          <a:xfrm>
            <a:off x="114300" y="1457325"/>
            <a:ext cx="12001500" cy="4933950"/>
          </a:xfrm>
        </p:spPr>
        <p:txBody>
          <a:bodyPr/>
          <a:lstStyle/>
          <a:p>
            <a:r>
              <a:rPr lang="en-US" altLang="en-US" dirty="0"/>
              <a:t>1. Select one nodes out of ‘n’ node as the reference node. Assign voltages to the remaining nodes. The voltages are referenced with respect to the reference node.</a:t>
            </a:r>
          </a:p>
          <a:p>
            <a:r>
              <a:rPr lang="en-US" altLang="en-US" dirty="0"/>
              <a:t>2. Apply KCL to each of the non-reference nodes. Use Ohm’s law to express the branch currents in terms of node </a:t>
            </a:r>
            <a:r>
              <a:rPr lang="en-IN" altLang="en-US" dirty="0"/>
              <a:t>voltages.</a:t>
            </a:r>
          </a:p>
          <a:p>
            <a:r>
              <a:rPr lang="en-US" altLang="en-US" dirty="0"/>
              <a:t>3. Solve the resulting simultaneous equations to obtain the </a:t>
            </a:r>
            <a:r>
              <a:rPr lang="en-IN" altLang="en-US" dirty="0"/>
              <a:t>unknown node voltages.</a:t>
            </a:r>
          </a:p>
        </p:txBody>
      </p:sp>
      <p:sp>
        <p:nvSpPr>
          <p:cNvPr id="2" name="Slide Number Placeholder 1">
            <a:extLst>
              <a:ext uri="{FF2B5EF4-FFF2-40B4-BE49-F238E27FC236}">
                <a16:creationId xmlns:a16="http://schemas.microsoft.com/office/drawing/2014/main" xmlns="" id="{813D721F-18BF-4B9C-9323-DA4377A38B64}"/>
              </a:ext>
            </a:extLst>
          </p:cNvPr>
          <p:cNvSpPr>
            <a:spLocks noGrp="1"/>
          </p:cNvSpPr>
          <p:nvPr>
            <p:ph type="sldNum" sz="quarter" idx="12"/>
          </p:nvPr>
        </p:nvSpPr>
        <p:spPr/>
        <p:txBody>
          <a:bodyPr/>
          <a:lstStyle/>
          <a:p>
            <a:fld id="{505B5044-8D26-4174-8D72-C78C42A448B9}" type="slidenum">
              <a:rPr lang="en-IN" smtClean="0"/>
              <a:t>93</a:t>
            </a:fld>
            <a:endParaRPr lang="en-IN"/>
          </a:p>
        </p:txBody>
      </p:sp>
    </p:spTree>
    <p:extLst>
      <p:ext uri="{BB962C8B-B14F-4D97-AF65-F5344CB8AC3E}">
        <p14:creationId xmlns:p14="http://schemas.microsoft.com/office/powerpoint/2010/main" val="20259605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35D353D-302E-4B1F-80A6-E96FFB1BBF30}"/>
              </a:ext>
            </a:extLst>
          </p:cNvPr>
          <p:cNvSpPr>
            <a:spLocks noGrp="1"/>
          </p:cNvSpPr>
          <p:nvPr>
            <p:ph idx="1"/>
          </p:nvPr>
        </p:nvSpPr>
        <p:spPr>
          <a:xfrm>
            <a:off x="95250" y="2400300"/>
            <a:ext cx="11277600" cy="4067939"/>
          </a:xfrm>
        </p:spPr>
        <p:txBody>
          <a:bodyPr/>
          <a:lstStyle/>
          <a:p>
            <a:pPr>
              <a:defRPr/>
            </a:pPr>
            <a:r>
              <a:rPr lang="en-US" dirty="0"/>
              <a:t>selecting a node as the </a:t>
            </a:r>
            <a:r>
              <a:rPr lang="en-US" i="1" dirty="0"/>
              <a:t>reference </a:t>
            </a:r>
            <a:r>
              <a:rPr lang="en-US" dirty="0"/>
              <a:t>or </a:t>
            </a:r>
            <a:r>
              <a:rPr lang="en-US" i="1" dirty="0"/>
              <a:t>datum node</a:t>
            </a:r>
            <a:r>
              <a:rPr lang="en-US" dirty="0"/>
              <a:t>. The reference node is commonly called as </a:t>
            </a:r>
            <a:r>
              <a:rPr lang="en-US" i="1" dirty="0"/>
              <a:t>ground.</a:t>
            </a:r>
          </a:p>
          <a:p>
            <a:pPr>
              <a:defRPr/>
            </a:pPr>
            <a:r>
              <a:rPr lang="en-US" dirty="0"/>
              <a:t>The number of non-reference nodes is equal to the number of independent equations that we have to derive.</a:t>
            </a:r>
          </a:p>
          <a:p>
            <a:pPr marL="0" indent="0">
              <a:buFont typeface="Arial" panose="020B0604020202020204" pitchFamily="34" charset="0"/>
              <a:buNone/>
              <a:defRPr/>
            </a:pPr>
            <a:r>
              <a:rPr lang="en-US" dirty="0">
                <a:solidFill>
                  <a:srgbClr val="00B050"/>
                </a:solidFill>
              </a:rPr>
              <a:t>   Current flows from a higher potential to a lower potential in a resistor.</a:t>
            </a:r>
          </a:p>
          <a:p>
            <a:pPr marL="0" indent="0">
              <a:buFont typeface="Arial" panose="020B0604020202020204" pitchFamily="34" charset="0"/>
              <a:buNone/>
              <a:defRPr/>
            </a:pPr>
            <a:endParaRPr lang="en-IN" dirty="0"/>
          </a:p>
        </p:txBody>
      </p:sp>
      <p:pic>
        <p:nvPicPr>
          <p:cNvPr id="18435" name="Picture 3">
            <a:extLst>
              <a:ext uri="{FF2B5EF4-FFF2-40B4-BE49-F238E27FC236}">
                <a16:creationId xmlns:a16="http://schemas.microsoft.com/office/drawing/2014/main" xmlns="" id="{8D6E81CF-68AC-4D36-9D67-45D64606FF4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05150" y="66675"/>
            <a:ext cx="5625440" cy="234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a:extLst>
              <a:ext uri="{FF2B5EF4-FFF2-40B4-BE49-F238E27FC236}">
                <a16:creationId xmlns:a16="http://schemas.microsoft.com/office/drawing/2014/main" xmlns="" id="{E775ABFE-26F5-4F8F-A298-4E8F27835ED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51187" y="4539172"/>
            <a:ext cx="4192587" cy="182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xmlns="" id="{B6078E42-7006-4DC2-9110-0CD03BDF562F}"/>
              </a:ext>
            </a:extLst>
          </p:cNvPr>
          <p:cNvSpPr>
            <a:spLocks noGrp="1"/>
          </p:cNvSpPr>
          <p:nvPr>
            <p:ph type="sldNum" sz="quarter" idx="12"/>
          </p:nvPr>
        </p:nvSpPr>
        <p:spPr/>
        <p:txBody>
          <a:bodyPr/>
          <a:lstStyle/>
          <a:p>
            <a:fld id="{505B5044-8D26-4174-8D72-C78C42A448B9}" type="slidenum">
              <a:rPr lang="en-IN" smtClean="0"/>
              <a:t>94</a:t>
            </a:fld>
            <a:endParaRPr lang="en-IN"/>
          </a:p>
        </p:txBody>
      </p:sp>
    </p:spTree>
    <p:extLst>
      <p:ext uri="{BB962C8B-B14F-4D97-AF65-F5344CB8AC3E}">
        <p14:creationId xmlns:p14="http://schemas.microsoft.com/office/powerpoint/2010/main" val="14338230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xmlns="" id="{EC4F6CFD-EDDF-4781-8FFB-2EE9C545E712}"/>
              </a:ext>
            </a:extLst>
          </p:cNvPr>
          <p:cNvSpPr>
            <a:spLocks noGrp="1"/>
          </p:cNvSpPr>
          <p:nvPr>
            <p:ph type="title"/>
          </p:nvPr>
        </p:nvSpPr>
        <p:spPr>
          <a:xfrm>
            <a:off x="1257300" y="38100"/>
            <a:ext cx="9601200" cy="584200"/>
          </a:xfrm>
        </p:spPr>
        <p:txBody>
          <a:bodyPr>
            <a:normAutofit fontScale="90000"/>
          </a:bodyPr>
          <a:lstStyle/>
          <a:p>
            <a:pPr algn="ctr"/>
            <a:r>
              <a:rPr lang="en-IN" altLang="en-US" sz="3600" dirty="0">
                <a:ln>
                  <a:noFill/>
                </a:ln>
              </a:rPr>
              <a:t>MESH ANALYSIS</a:t>
            </a:r>
          </a:p>
        </p:txBody>
      </p:sp>
      <p:sp>
        <p:nvSpPr>
          <p:cNvPr id="23555" name="Content Placeholder 2">
            <a:extLst>
              <a:ext uri="{FF2B5EF4-FFF2-40B4-BE49-F238E27FC236}">
                <a16:creationId xmlns:a16="http://schemas.microsoft.com/office/drawing/2014/main" xmlns="" id="{9179AB40-14D7-4FEB-A606-1FD2E7CDFBC2}"/>
              </a:ext>
            </a:extLst>
          </p:cNvPr>
          <p:cNvSpPr>
            <a:spLocks noGrp="1"/>
          </p:cNvSpPr>
          <p:nvPr>
            <p:ph idx="1"/>
          </p:nvPr>
        </p:nvSpPr>
        <p:spPr>
          <a:xfrm>
            <a:off x="1" y="1566863"/>
            <a:ext cx="11169650" cy="4767262"/>
          </a:xfrm>
        </p:spPr>
        <p:txBody>
          <a:bodyPr/>
          <a:lstStyle/>
          <a:p>
            <a:r>
              <a:rPr lang="en-US" altLang="en-US" dirty="0"/>
              <a:t>Mesh analysis provides another general procedure for analyzing circuits, using mesh currents as the circuit variables. </a:t>
            </a:r>
          </a:p>
          <a:p>
            <a:r>
              <a:rPr lang="en-US" altLang="en-US" dirty="0"/>
              <a:t>Using mesh currents instead of element currents as circuit variables is convenient and reduces the number of equations that must be solved simultaneously.</a:t>
            </a:r>
          </a:p>
          <a:p>
            <a:r>
              <a:rPr lang="en-US" altLang="en-US" dirty="0"/>
              <a:t>LOOP” loop is a closed path with no node passed more than once.</a:t>
            </a:r>
          </a:p>
          <a:p>
            <a:r>
              <a:rPr lang="en-US" altLang="en-US" dirty="0"/>
              <a:t>MESH: A mesh is a loop that does not contain any other loop within it.</a:t>
            </a:r>
          </a:p>
        </p:txBody>
      </p:sp>
      <p:sp>
        <p:nvSpPr>
          <p:cNvPr id="2" name="Slide Number Placeholder 1">
            <a:extLst>
              <a:ext uri="{FF2B5EF4-FFF2-40B4-BE49-F238E27FC236}">
                <a16:creationId xmlns:a16="http://schemas.microsoft.com/office/drawing/2014/main" xmlns="" id="{D5F8355B-2E3F-402D-B40B-33EA8B0701B7}"/>
              </a:ext>
            </a:extLst>
          </p:cNvPr>
          <p:cNvSpPr>
            <a:spLocks noGrp="1"/>
          </p:cNvSpPr>
          <p:nvPr>
            <p:ph type="sldNum" sz="quarter" idx="12"/>
          </p:nvPr>
        </p:nvSpPr>
        <p:spPr/>
        <p:txBody>
          <a:bodyPr/>
          <a:lstStyle/>
          <a:p>
            <a:fld id="{505B5044-8D26-4174-8D72-C78C42A448B9}" type="slidenum">
              <a:rPr lang="en-IN" smtClean="0"/>
              <a:t>95</a:t>
            </a:fld>
            <a:endParaRPr lang="en-IN"/>
          </a:p>
        </p:txBody>
      </p:sp>
    </p:spTree>
    <p:extLst>
      <p:ext uri="{BB962C8B-B14F-4D97-AF65-F5344CB8AC3E}">
        <p14:creationId xmlns:p14="http://schemas.microsoft.com/office/powerpoint/2010/main" val="28027168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xmlns="" id="{E157918A-3A4D-4149-BB41-421D2A614559}"/>
              </a:ext>
            </a:extLst>
          </p:cNvPr>
          <p:cNvSpPr>
            <a:spLocks noGrp="1"/>
          </p:cNvSpPr>
          <p:nvPr>
            <p:ph type="title"/>
          </p:nvPr>
        </p:nvSpPr>
        <p:spPr>
          <a:xfrm>
            <a:off x="152400" y="0"/>
            <a:ext cx="11353800" cy="1325563"/>
          </a:xfrm>
        </p:spPr>
        <p:txBody>
          <a:bodyPr>
            <a:normAutofit/>
          </a:bodyPr>
          <a:lstStyle/>
          <a:p>
            <a:pPr algn="ctr"/>
            <a:r>
              <a:rPr lang="en-IN" altLang="en-US" sz="4000" dirty="0">
                <a:ln>
                  <a:noFill/>
                </a:ln>
              </a:rPr>
              <a:t>Basic Difference Between Nodal and Mesh Analysis</a:t>
            </a:r>
          </a:p>
        </p:txBody>
      </p:sp>
      <p:sp>
        <p:nvSpPr>
          <p:cNvPr id="24579" name="Content Placeholder 2">
            <a:extLst>
              <a:ext uri="{FF2B5EF4-FFF2-40B4-BE49-F238E27FC236}">
                <a16:creationId xmlns:a16="http://schemas.microsoft.com/office/drawing/2014/main" xmlns="" id="{3EB65632-A29B-4EF1-8652-2B820D3E921B}"/>
              </a:ext>
            </a:extLst>
          </p:cNvPr>
          <p:cNvSpPr>
            <a:spLocks noGrp="1"/>
          </p:cNvSpPr>
          <p:nvPr>
            <p:ph idx="1"/>
          </p:nvPr>
        </p:nvSpPr>
        <p:spPr>
          <a:xfrm>
            <a:off x="0" y="1690688"/>
            <a:ext cx="12192000" cy="5053011"/>
          </a:xfrm>
        </p:spPr>
        <p:txBody>
          <a:bodyPr>
            <a:normAutofit/>
          </a:bodyPr>
          <a:lstStyle/>
          <a:p>
            <a:r>
              <a:rPr lang="en-US" altLang="en-US" dirty="0"/>
              <a:t>Nodal analysis applies KCL to find unknown voltages in a given circuit, while mesh analysis applies KVL to find unknown currents.</a:t>
            </a:r>
          </a:p>
          <a:p>
            <a:r>
              <a:rPr lang="en-US" altLang="en-US" dirty="0"/>
              <a:t>Mesh analysis is not quite as general as nodal analysis because it is only applicable to a circuit that is </a:t>
            </a:r>
            <a:r>
              <a:rPr lang="en-US" altLang="en-US" i="1" dirty="0"/>
              <a:t>planar</a:t>
            </a:r>
            <a:r>
              <a:rPr lang="en-US" altLang="en-US" dirty="0"/>
              <a:t>. </a:t>
            </a:r>
          </a:p>
          <a:p>
            <a:r>
              <a:rPr lang="en-US" altLang="en-US" dirty="0"/>
              <a:t>PLANAR CIRCUIT: A planar circuit is one that can be drawn in a plane with no branches crossing one another; otherwise it is </a:t>
            </a:r>
            <a:r>
              <a:rPr lang="en-US" altLang="en-US" i="1" dirty="0"/>
              <a:t>nonplanar. </a:t>
            </a:r>
          </a:p>
          <a:p>
            <a:r>
              <a:rPr lang="en-US" altLang="en-US" i="1" dirty="0"/>
              <a:t>NOTE: </a:t>
            </a:r>
            <a:r>
              <a:rPr lang="en-US" altLang="en-US" dirty="0"/>
              <a:t>A circuit may have crossing branches and still be planar if it can be redrawn such that it has no crossing branches.</a:t>
            </a:r>
            <a:endParaRPr lang="en-IN" altLang="en-US" dirty="0"/>
          </a:p>
          <a:p>
            <a:endParaRPr lang="en-IN" altLang="en-US" dirty="0"/>
          </a:p>
        </p:txBody>
      </p:sp>
      <p:sp>
        <p:nvSpPr>
          <p:cNvPr id="2" name="Slide Number Placeholder 1">
            <a:extLst>
              <a:ext uri="{FF2B5EF4-FFF2-40B4-BE49-F238E27FC236}">
                <a16:creationId xmlns:a16="http://schemas.microsoft.com/office/drawing/2014/main" xmlns="" id="{C2D5B6AA-6DDE-4963-BF7C-735A8824B7D6}"/>
              </a:ext>
            </a:extLst>
          </p:cNvPr>
          <p:cNvSpPr>
            <a:spLocks noGrp="1"/>
          </p:cNvSpPr>
          <p:nvPr>
            <p:ph type="sldNum" sz="quarter" idx="12"/>
          </p:nvPr>
        </p:nvSpPr>
        <p:spPr/>
        <p:txBody>
          <a:bodyPr/>
          <a:lstStyle/>
          <a:p>
            <a:fld id="{505B5044-8D26-4174-8D72-C78C42A448B9}" type="slidenum">
              <a:rPr lang="en-IN" smtClean="0"/>
              <a:t>96</a:t>
            </a:fld>
            <a:endParaRPr lang="en-IN"/>
          </a:p>
        </p:txBody>
      </p:sp>
    </p:spTree>
    <p:extLst>
      <p:ext uri="{BB962C8B-B14F-4D97-AF65-F5344CB8AC3E}">
        <p14:creationId xmlns:p14="http://schemas.microsoft.com/office/powerpoint/2010/main" val="6085865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xmlns="" id="{3A75E9ED-F783-42D8-9D48-80BBE679A282}"/>
              </a:ext>
            </a:extLst>
          </p:cNvPr>
          <p:cNvSpPr>
            <a:spLocks noGrp="1"/>
          </p:cNvSpPr>
          <p:nvPr>
            <p:ph type="title"/>
          </p:nvPr>
        </p:nvSpPr>
        <p:spPr>
          <a:xfrm>
            <a:off x="838200" y="31750"/>
            <a:ext cx="10515600" cy="1325563"/>
          </a:xfrm>
        </p:spPr>
        <p:txBody>
          <a:bodyPr/>
          <a:lstStyle/>
          <a:p>
            <a:pPr algn="ctr"/>
            <a:r>
              <a:rPr lang="en-IN" altLang="en-US" dirty="0">
                <a:ln>
                  <a:noFill/>
                </a:ln>
              </a:rPr>
              <a:t>SUPERPOSITION THEOREM</a:t>
            </a:r>
          </a:p>
        </p:txBody>
      </p:sp>
      <p:sp>
        <p:nvSpPr>
          <p:cNvPr id="37891" name="Content Placeholder 2">
            <a:extLst>
              <a:ext uri="{FF2B5EF4-FFF2-40B4-BE49-F238E27FC236}">
                <a16:creationId xmlns:a16="http://schemas.microsoft.com/office/drawing/2014/main" xmlns="" id="{8CB34E3D-AB02-4FB0-BFF7-57FB5C90D800}"/>
              </a:ext>
            </a:extLst>
          </p:cNvPr>
          <p:cNvSpPr>
            <a:spLocks noGrp="1"/>
          </p:cNvSpPr>
          <p:nvPr>
            <p:ph idx="1"/>
          </p:nvPr>
        </p:nvSpPr>
        <p:spPr>
          <a:xfrm>
            <a:off x="114300" y="1357313"/>
            <a:ext cx="11906250" cy="5167312"/>
          </a:xfrm>
        </p:spPr>
        <p:txBody>
          <a:bodyPr/>
          <a:lstStyle/>
          <a:p>
            <a:r>
              <a:rPr lang="en-US" altLang="en-US" dirty="0"/>
              <a:t>If a circuit has two or more independent sources, one way to determine the value of a specific variable (voltage or current) is to use nodal or mesh analysis.</a:t>
            </a:r>
          </a:p>
          <a:p>
            <a:r>
              <a:rPr lang="en-US" altLang="en-US" dirty="0"/>
              <a:t> Another way is to determine the contribution of each independent source to the variable and then add them up. The latter approach is known as the </a:t>
            </a:r>
            <a:r>
              <a:rPr lang="en-US" altLang="en-US" i="1" dirty="0"/>
              <a:t>superposition.</a:t>
            </a:r>
          </a:p>
          <a:p>
            <a:r>
              <a:rPr lang="en-US" altLang="en-US" dirty="0"/>
              <a:t>The idea of superposition rests on the linearity property.</a:t>
            </a:r>
            <a:endParaRPr lang="en-IN" altLang="en-US" dirty="0"/>
          </a:p>
        </p:txBody>
      </p:sp>
      <p:sp>
        <p:nvSpPr>
          <p:cNvPr id="2" name="Slide Number Placeholder 1">
            <a:extLst>
              <a:ext uri="{FF2B5EF4-FFF2-40B4-BE49-F238E27FC236}">
                <a16:creationId xmlns:a16="http://schemas.microsoft.com/office/drawing/2014/main" xmlns="" id="{C8EAA1B2-37CD-4BAD-885D-4DF8EEC79F2F}"/>
              </a:ext>
            </a:extLst>
          </p:cNvPr>
          <p:cNvSpPr>
            <a:spLocks noGrp="1"/>
          </p:cNvSpPr>
          <p:nvPr>
            <p:ph type="sldNum" sz="quarter" idx="12"/>
          </p:nvPr>
        </p:nvSpPr>
        <p:spPr/>
        <p:txBody>
          <a:bodyPr/>
          <a:lstStyle/>
          <a:p>
            <a:fld id="{505B5044-8D26-4174-8D72-C78C42A448B9}" type="slidenum">
              <a:rPr lang="en-IN" smtClean="0"/>
              <a:t>97</a:t>
            </a:fld>
            <a:endParaRPr lang="en-IN"/>
          </a:p>
        </p:txBody>
      </p:sp>
    </p:spTree>
    <p:extLst>
      <p:ext uri="{BB962C8B-B14F-4D97-AF65-F5344CB8AC3E}">
        <p14:creationId xmlns:p14="http://schemas.microsoft.com/office/powerpoint/2010/main" val="6965357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xmlns="" id="{D1D5B6B5-1D72-4AD4-8FD0-0536386D253E}"/>
              </a:ext>
            </a:extLst>
          </p:cNvPr>
          <p:cNvSpPr>
            <a:spLocks noGrp="1"/>
          </p:cNvSpPr>
          <p:nvPr>
            <p:ph type="title"/>
          </p:nvPr>
        </p:nvSpPr>
        <p:spPr>
          <a:xfrm>
            <a:off x="1046163" y="39688"/>
            <a:ext cx="9601200" cy="835025"/>
          </a:xfrm>
        </p:spPr>
        <p:txBody>
          <a:bodyPr/>
          <a:lstStyle/>
          <a:p>
            <a:pPr algn="ctr"/>
            <a:r>
              <a:rPr lang="en-IN" altLang="en-US" dirty="0">
                <a:ln>
                  <a:noFill/>
                </a:ln>
              </a:rPr>
              <a:t>STATEMENT</a:t>
            </a:r>
          </a:p>
        </p:txBody>
      </p:sp>
      <p:sp>
        <p:nvSpPr>
          <p:cNvPr id="38915" name="Content Placeholder 2">
            <a:extLst>
              <a:ext uri="{FF2B5EF4-FFF2-40B4-BE49-F238E27FC236}">
                <a16:creationId xmlns:a16="http://schemas.microsoft.com/office/drawing/2014/main" xmlns="" id="{C64705E0-B4BE-4AD1-AD38-C73825554BBF}"/>
              </a:ext>
            </a:extLst>
          </p:cNvPr>
          <p:cNvSpPr>
            <a:spLocks noGrp="1"/>
          </p:cNvSpPr>
          <p:nvPr>
            <p:ph idx="1"/>
          </p:nvPr>
        </p:nvSpPr>
        <p:spPr>
          <a:xfrm>
            <a:off x="866775" y="1238250"/>
            <a:ext cx="9899650" cy="4316413"/>
          </a:xfrm>
        </p:spPr>
        <p:txBody>
          <a:bodyPr/>
          <a:lstStyle/>
          <a:p>
            <a:pPr marL="0" indent="0" algn="just">
              <a:buFont typeface="Arial" panose="020B0604020202020204" pitchFamily="34" charset="0"/>
              <a:buNone/>
            </a:pPr>
            <a:r>
              <a:rPr lang="en-US" altLang="en-US" sz="3200" dirty="0"/>
              <a:t>“The superposition principle states that the voltage across (or current through) an element in a linear circuit is the algebraic sum of the voltages across (or currents through) that element due to each independent </a:t>
            </a:r>
            <a:r>
              <a:rPr lang="en-IN" altLang="en-US" sz="3200" dirty="0"/>
              <a:t>source acting alone”.</a:t>
            </a:r>
          </a:p>
        </p:txBody>
      </p:sp>
      <p:sp>
        <p:nvSpPr>
          <p:cNvPr id="38916" name="Rectangle 3">
            <a:extLst>
              <a:ext uri="{FF2B5EF4-FFF2-40B4-BE49-F238E27FC236}">
                <a16:creationId xmlns:a16="http://schemas.microsoft.com/office/drawing/2014/main" xmlns="" id="{E4F60DDE-01AE-4CF6-88C3-AB1E56E25F65}"/>
              </a:ext>
            </a:extLst>
          </p:cNvPr>
          <p:cNvSpPr>
            <a:spLocks noChangeArrowheads="1"/>
          </p:cNvSpPr>
          <p:nvPr/>
        </p:nvSpPr>
        <p:spPr bwMode="auto">
          <a:xfrm>
            <a:off x="1420813" y="5230813"/>
            <a:ext cx="94646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ItcKabel-Book"/>
              </a:rPr>
              <a:t>NOTE: Superposition is not limited to circuit analysis but is applicable in many fields where cause and effect bear a linear relationship to one another.</a:t>
            </a:r>
            <a:endParaRPr lang="en-IN" altLang="en-US"/>
          </a:p>
        </p:txBody>
      </p:sp>
      <p:sp>
        <p:nvSpPr>
          <p:cNvPr id="2" name="Slide Number Placeholder 1">
            <a:extLst>
              <a:ext uri="{FF2B5EF4-FFF2-40B4-BE49-F238E27FC236}">
                <a16:creationId xmlns:a16="http://schemas.microsoft.com/office/drawing/2014/main" xmlns="" id="{006E798B-B2E3-482B-9528-51C085F2A8C3}"/>
              </a:ext>
            </a:extLst>
          </p:cNvPr>
          <p:cNvSpPr>
            <a:spLocks noGrp="1"/>
          </p:cNvSpPr>
          <p:nvPr>
            <p:ph type="sldNum" sz="quarter" idx="12"/>
          </p:nvPr>
        </p:nvSpPr>
        <p:spPr/>
        <p:txBody>
          <a:bodyPr/>
          <a:lstStyle/>
          <a:p>
            <a:fld id="{505B5044-8D26-4174-8D72-C78C42A448B9}" type="slidenum">
              <a:rPr lang="en-IN" smtClean="0"/>
              <a:t>98</a:t>
            </a:fld>
            <a:endParaRPr lang="en-IN"/>
          </a:p>
        </p:txBody>
      </p:sp>
    </p:spTree>
    <p:extLst>
      <p:ext uri="{BB962C8B-B14F-4D97-AF65-F5344CB8AC3E}">
        <p14:creationId xmlns:p14="http://schemas.microsoft.com/office/powerpoint/2010/main" val="21095103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2">
            <a:extLst>
              <a:ext uri="{FF2B5EF4-FFF2-40B4-BE49-F238E27FC236}">
                <a16:creationId xmlns:a16="http://schemas.microsoft.com/office/drawing/2014/main" xmlns="" id="{74BE2600-8216-4FF4-9272-9218DC964D73}"/>
              </a:ext>
            </a:extLst>
          </p:cNvPr>
          <p:cNvSpPr>
            <a:spLocks noGrp="1"/>
          </p:cNvSpPr>
          <p:nvPr>
            <p:ph idx="1"/>
          </p:nvPr>
        </p:nvSpPr>
        <p:spPr>
          <a:xfrm>
            <a:off x="0" y="612774"/>
            <a:ext cx="12049125" cy="6169025"/>
          </a:xfrm>
        </p:spPr>
        <p:txBody>
          <a:bodyPr>
            <a:normAutofit/>
          </a:bodyPr>
          <a:lstStyle/>
          <a:p>
            <a:pPr algn="just"/>
            <a:r>
              <a:rPr lang="en-US" altLang="en-US" dirty="0"/>
              <a:t>The principle of superposition helps us to analyze a linear circuit with more than one independent source by calculating the contribution of each independent source separately. </a:t>
            </a:r>
          </a:p>
          <a:p>
            <a:r>
              <a:rPr lang="en-US" altLang="en-US" dirty="0"/>
              <a:t>However, to apply the superposition principle, we must keep two things in mind:</a:t>
            </a:r>
          </a:p>
          <a:p>
            <a:endParaRPr lang="en-US" altLang="en-US" dirty="0"/>
          </a:p>
          <a:p>
            <a:r>
              <a:rPr lang="en-US" altLang="en-US" dirty="0"/>
              <a:t>1. We consider one independent source at a time while all other independent sources are </a:t>
            </a:r>
            <a:r>
              <a:rPr lang="en-US" altLang="en-US" i="1" dirty="0"/>
              <a:t>turned off</a:t>
            </a:r>
            <a:r>
              <a:rPr lang="en-US" altLang="en-US" dirty="0"/>
              <a:t>. This implies that we replace every voltage source by 0 V (or a short circuit), and every current source by 0 A (or an open circuit). This way we obtain a simpler and more </a:t>
            </a:r>
            <a:r>
              <a:rPr lang="en-IN" altLang="en-US" dirty="0"/>
              <a:t>manageable circuit.</a:t>
            </a:r>
          </a:p>
          <a:p>
            <a:endParaRPr lang="en-IN" altLang="en-US" dirty="0"/>
          </a:p>
          <a:p>
            <a:r>
              <a:rPr lang="en-US" altLang="en-US" dirty="0"/>
              <a:t>2. Dependent sources are left intact because they are controlled by </a:t>
            </a:r>
            <a:r>
              <a:rPr lang="en-IN" altLang="en-US" dirty="0"/>
              <a:t>circuit variables.</a:t>
            </a:r>
          </a:p>
        </p:txBody>
      </p:sp>
      <p:sp>
        <p:nvSpPr>
          <p:cNvPr id="2" name="Slide Number Placeholder 1">
            <a:extLst>
              <a:ext uri="{FF2B5EF4-FFF2-40B4-BE49-F238E27FC236}">
                <a16:creationId xmlns:a16="http://schemas.microsoft.com/office/drawing/2014/main" xmlns="" id="{429FCF71-9877-40F2-8FBD-8C5923B294F7}"/>
              </a:ext>
            </a:extLst>
          </p:cNvPr>
          <p:cNvSpPr>
            <a:spLocks noGrp="1"/>
          </p:cNvSpPr>
          <p:nvPr>
            <p:ph type="sldNum" sz="quarter" idx="12"/>
          </p:nvPr>
        </p:nvSpPr>
        <p:spPr/>
        <p:txBody>
          <a:bodyPr/>
          <a:lstStyle/>
          <a:p>
            <a:fld id="{505B5044-8D26-4174-8D72-C78C42A448B9}" type="slidenum">
              <a:rPr lang="en-IN" smtClean="0"/>
              <a:t>99</a:t>
            </a:fld>
            <a:endParaRPr lang="en-IN"/>
          </a:p>
        </p:txBody>
      </p:sp>
    </p:spTree>
    <p:extLst>
      <p:ext uri="{BB962C8B-B14F-4D97-AF65-F5344CB8AC3E}">
        <p14:creationId xmlns:p14="http://schemas.microsoft.com/office/powerpoint/2010/main" val="771443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TotalTime>
  <Words>2089</Words>
  <Application>Microsoft Office PowerPoint</Application>
  <PresentationFormat>Custom</PresentationFormat>
  <Paragraphs>319</Paragraphs>
  <Slides>116</Slides>
  <Notes>1</Notes>
  <HiddenSlides>0</HiddenSlides>
  <MMClips>0</MMClips>
  <ScaleCrop>false</ScaleCrop>
  <HeadingPairs>
    <vt:vector size="4" baseType="variant">
      <vt:variant>
        <vt:lpstr>Theme</vt:lpstr>
      </vt:variant>
      <vt:variant>
        <vt:i4>1</vt:i4>
      </vt:variant>
      <vt:variant>
        <vt:lpstr>Slide Titles</vt:lpstr>
      </vt:variant>
      <vt:variant>
        <vt:i4>116</vt:i4>
      </vt:variant>
    </vt:vector>
  </HeadingPairs>
  <TitlesOfParts>
    <vt:vector size="117" baseType="lpstr">
      <vt:lpstr>Office Theme</vt:lpstr>
      <vt:lpstr>Unit 1</vt:lpstr>
      <vt:lpstr>Basic Definitions </vt:lpstr>
      <vt:lpstr>PowerPoint Presentation</vt:lpstr>
      <vt:lpstr>Ohm’s Law</vt:lpstr>
      <vt:lpstr>Applications of Ohm’s Law</vt:lpstr>
      <vt:lpstr>Poll 1</vt:lpstr>
      <vt:lpstr>PowerPoint Presentation</vt:lpstr>
      <vt:lpstr>Nodes, Branches, and Loops</vt:lpstr>
      <vt:lpstr>Kirchhoff’s Laws</vt:lpstr>
      <vt:lpstr>Kirchhoff’s Current Law (KCL)</vt:lpstr>
      <vt:lpstr>          Sign Convention for KCL:  Entering Current: Taken as +ve Leaving Current: Taken as -ve</vt:lpstr>
      <vt:lpstr>Example for KCL</vt:lpstr>
      <vt:lpstr>                                      Poll 2     Q. KCL is based on the fact that  a) There is a possibility for a node to store energy. b) There cannot be an accumulation of charge at a node. c) Charge accumulation is possible at node d) Charge accumulation may or may not be possible.</vt:lpstr>
      <vt:lpstr>PowerPoint Presentation</vt:lpstr>
      <vt:lpstr>Kirchhoff’s Voltage Law (KVL)</vt:lpstr>
      <vt:lpstr>Sign Convention for KVL</vt:lpstr>
      <vt:lpstr>Sign Convention of KVL for R, L and C</vt:lpstr>
      <vt:lpstr>PowerPoint Presentation</vt:lpstr>
      <vt:lpstr>Example-2 for KVL</vt:lpstr>
      <vt:lpstr>Example-3 for KVL For the circuit in Fig.1(a), find voltages v1 and v2. </vt:lpstr>
      <vt:lpstr>Q. The algebraic sum of voltages around any closed path in a network is equal to ___ a) Infinity b) 1 c) 0 d) Negative polarity</vt:lpstr>
      <vt:lpstr>Find out V1 and V2 using KVL</vt:lpstr>
      <vt:lpstr>Resistance</vt:lpstr>
      <vt:lpstr>PowerPoint Presentation</vt:lpstr>
      <vt:lpstr>Resistors in Parallel The equivalent resistance of two parallel resistors is equal to the product of their resistances divided by their sum.</vt:lpstr>
      <vt:lpstr>How to find Equivalent Resistance for Series-Parallel Combinations</vt:lpstr>
      <vt:lpstr>Example: To find Req</vt:lpstr>
      <vt:lpstr>Practice Problem to find Equivalent Resistance</vt:lpstr>
      <vt:lpstr>Inductance</vt:lpstr>
      <vt:lpstr>Inductors in parallel </vt:lpstr>
      <vt:lpstr>Series and Parallel inductor calculations </vt:lpstr>
      <vt:lpstr>Capacitor</vt:lpstr>
      <vt:lpstr>Series and Parallel Capacitors </vt:lpstr>
      <vt:lpstr>Parallel Capacitors Equation </vt:lpstr>
      <vt:lpstr>Problem on Capacitor in series</vt:lpstr>
      <vt:lpstr>PowerPoint Presentation</vt:lpstr>
      <vt:lpstr>Note: This rule can be generalized for any number of resistors in series</vt:lpstr>
      <vt:lpstr>PowerPoint Presentation</vt:lpstr>
      <vt:lpstr>Example for Voltage Division Rule</vt:lpstr>
      <vt:lpstr>PowerPoint Presentation</vt:lpstr>
      <vt:lpstr>Numerical Problem for Current Division Rule</vt:lpstr>
      <vt:lpstr>PowerPoint Presentation</vt:lpstr>
      <vt:lpstr>PowerPoint Presentation</vt:lpstr>
      <vt:lpstr>PowerPoint Presentation</vt:lpstr>
      <vt:lpstr>Example-2 for Current Division Rule</vt:lpstr>
      <vt:lpstr>PowerPoint Presentation</vt:lpstr>
      <vt:lpstr>SERIES CONNECTIONS</vt:lpstr>
      <vt:lpstr>Point to Remember for Series Circuits</vt:lpstr>
      <vt:lpstr>PARELLEL CONNECTION</vt:lpstr>
      <vt:lpstr>BATTERY VOLTAGE IN SERIES AND PARALLEL</vt:lpstr>
      <vt:lpstr>PowerPoint Presentation</vt:lpstr>
      <vt:lpstr>SOURCES OF ELECTRICAL ENERGY</vt:lpstr>
      <vt:lpstr>PowerPoint Presentation</vt:lpstr>
      <vt:lpstr>PowerPoint Presentation</vt:lpstr>
      <vt:lpstr>INDEPENDENT SOURCES</vt:lpstr>
      <vt:lpstr>Ideal and non ideal (Practical) energy sources  </vt:lpstr>
      <vt:lpstr>INDEPENDENT SOURCES</vt:lpstr>
      <vt:lpstr>Independent Dependent Voltage and Current Source </vt:lpstr>
      <vt:lpstr>Independent and Dependent Sources</vt:lpstr>
      <vt:lpstr>DEPENDENT OR CONTROLLED SOURCES</vt:lpstr>
      <vt:lpstr>PowerPoint Presentation</vt:lpstr>
      <vt:lpstr>IDEAL AND PRACTICAL VOLTAGE SOURCE</vt:lpstr>
      <vt:lpstr>PowerPoint Presentation</vt:lpstr>
      <vt:lpstr>PowerPoint Presentation</vt:lpstr>
      <vt:lpstr>Voltage Controlled Voltage Source (VCVS) </vt:lpstr>
      <vt:lpstr>PowerPoint Presentation</vt:lpstr>
      <vt:lpstr>PowerPoint Presentation</vt:lpstr>
      <vt:lpstr>PowerPoint Presentation</vt:lpstr>
      <vt:lpstr>SOURCE TRANSFORMATION</vt:lpstr>
      <vt:lpstr>Source Transformation </vt:lpstr>
      <vt:lpstr>PowerPoint Presentation</vt:lpstr>
      <vt:lpstr>PowerPoint Presentation</vt:lpstr>
      <vt:lpstr>Example for Source Transformation</vt:lpstr>
      <vt:lpstr>Which pair of circuits are equivalent?</vt:lpstr>
      <vt:lpstr>STAR-DELTA TRANSFORMATION</vt:lpstr>
      <vt:lpstr>DELTA-STAR TRANSFORMATION</vt:lpstr>
      <vt:lpstr>Example: Delta to Star</vt:lpstr>
      <vt:lpstr>Example: Star to Delta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Nodal Analysis or Nodal Method</vt:lpstr>
      <vt:lpstr>Steps to Determine Node Voltages </vt:lpstr>
      <vt:lpstr>PowerPoint Presentation</vt:lpstr>
      <vt:lpstr>MESH ANALYSIS</vt:lpstr>
      <vt:lpstr>Basic Difference Between Nodal and Mesh Analysis</vt:lpstr>
      <vt:lpstr>SUPERPOSITION THEOREM</vt:lpstr>
      <vt:lpstr>STATEMENT</vt:lpstr>
      <vt:lpstr>PowerPoint Presentation</vt:lpstr>
      <vt:lpstr>Procedure to Apply Superposition Principle/Theorem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Suresh Kumar</dc:creator>
  <cp:lastModifiedBy>SAM COMPUTERS</cp:lastModifiedBy>
  <cp:revision>42</cp:revision>
  <dcterms:created xsi:type="dcterms:W3CDTF">2020-07-31T09:24:58Z</dcterms:created>
  <dcterms:modified xsi:type="dcterms:W3CDTF">2023-01-15T13:56:49Z</dcterms:modified>
</cp:coreProperties>
</file>